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6" r:id="rId3"/>
    <p:sldId id="281" r:id="rId4"/>
    <p:sldId id="282" r:id="rId5"/>
    <p:sldId id="294" r:id="rId6"/>
    <p:sldId id="283" r:id="rId7"/>
    <p:sldId id="284" r:id="rId8"/>
    <p:sldId id="289" r:id="rId9"/>
    <p:sldId id="291" r:id="rId10"/>
    <p:sldId id="292" r:id="rId11"/>
    <p:sldId id="293" r:id="rId12"/>
    <p:sldId id="295" r:id="rId13"/>
    <p:sldId id="296" r:id="rId14"/>
    <p:sldId id="297" r:id="rId15"/>
    <p:sldId id="258" r:id="rId16"/>
    <p:sldId id="259" r:id="rId17"/>
    <p:sldId id="260" r:id="rId18"/>
    <p:sldId id="261" r:id="rId19"/>
    <p:sldId id="264" r:id="rId20"/>
    <p:sldId id="265" r:id="rId21"/>
    <p:sldId id="266" r:id="rId22"/>
    <p:sldId id="267" r:id="rId23"/>
    <p:sldId id="298"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D00903-F103-4C9B-90F9-D84D9FA79C3A}" type="datetimeFigureOut">
              <a:rPr lang="en-US" smtClean="0"/>
              <a:t>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00903-F103-4C9B-90F9-D84D9FA79C3A}" type="datetimeFigureOut">
              <a:rPr lang="en-US" smtClean="0"/>
              <a:t>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00903-F103-4C9B-90F9-D84D9FA79C3A}" type="datetimeFigureOut">
              <a:rPr lang="en-US" smtClean="0"/>
              <a:t>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00903-F103-4C9B-90F9-D84D9FA79C3A}" type="datetimeFigureOut">
              <a:rPr lang="en-US" smtClean="0"/>
              <a:t>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00903-F103-4C9B-90F9-D84D9FA79C3A}" type="datetimeFigureOut">
              <a:rPr lang="en-US" smtClean="0"/>
              <a:t>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D00903-F103-4C9B-90F9-D84D9FA79C3A}" type="datetimeFigureOut">
              <a:rPr lang="en-US" smtClean="0"/>
              <a:t>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D00903-F103-4C9B-90F9-D84D9FA79C3A}" type="datetimeFigureOut">
              <a:rPr lang="en-US" smtClean="0"/>
              <a:t>2/12/2013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D00903-F103-4C9B-90F9-D84D9FA79C3A}" type="datetimeFigureOut">
              <a:rPr lang="en-US" smtClean="0"/>
              <a:t>2/12/2013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00903-F103-4C9B-90F9-D84D9FA79C3A}" type="datetimeFigureOut">
              <a:rPr lang="en-US" smtClean="0"/>
              <a:t>2/12/2013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00903-F103-4C9B-90F9-D84D9FA79C3A}" type="datetimeFigureOut">
              <a:rPr lang="en-US" smtClean="0"/>
              <a:t>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00903-F103-4C9B-90F9-D84D9FA79C3A}" type="datetimeFigureOut">
              <a:rPr lang="en-US" smtClean="0"/>
              <a:t>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42EA4-D013-41F3-8C33-8A4DA6C2FCC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00903-F103-4C9B-90F9-D84D9FA79C3A}" type="datetimeFigureOut">
              <a:rPr lang="en-US" smtClean="0"/>
              <a:t>2/12/2013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2EA4-D013-41F3-8C33-8A4DA6C2FCC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0"/>
            <a:ext cx="8229600" cy="1143000"/>
          </a:xfrm>
        </p:spPr>
        <p:txBody>
          <a:bodyPr/>
          <a:lstStyle/>
          <a:p>
            <a:r>
              <a:rPr lang="en-GB" dirty="0" smtClean="0"/>
              <a:t>What are you good at?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adingsuccess.com/blog/wp-content/uploads/2009/08/deep-practice.jpg"/>
          <p:cNvPicPr>
            <a:picLocks noChangeAspect="1" noChangeArrowheads="1"/>
          </p:cNvPicPr>
          <p:nvPr/>
        </p:nvPicPr>
        <p:blipFill>
          <a:blip r:embed="rId2" cstate="print"/>
          <a:srcRect l="2751" t="1883" r="2751" b="2105"/>
          <a:stretch>
            <a:fillRect/>
          </a:stretch>
        </p:blipFill>
        <p:spPr bwMode="auto">
          <a:xfrm>
            <a:off x="251520" y="1052736"/>
            <a:ext cx="8640960" cy="3672408"/>
          </a:xfrm>
          <a:prstGeom prst="rect">
            <a:avLst/>
          </a:prstGeom>
          <a:noFill/>
        </p:spPr>
      </p:pic>
      <p:sp>
        <p:nvSpPr>
          <p:cNvPr id="3" name="TextBox 2"/>
          <p:cNvSpPr txBox="1"/>
          <p:nvPr/>
        </p:nvSpPr>
        <p:spPr>
          <a:xfrm>
            <a:off x="-396552" y="6021288"/>
            <a:ext cx="6480720" cy="400110"/>
          </a:xfrm>
          <a:prstGeom prst="rect">
            <a:avLst/>
          </a:prstGeom>
          <a:noFill/>
        </p:spPr>
        <p:txBody>
          <a:bodyPr wrap="square" rtlCol="0">
            <a:spAutoFit/>
          </a:bodyPr>
          <a:lstStyle/>
          <a:p>
            <a:pPr algn="ctr"/>
            <a:r>
              <a:rPr lang="en-GB" sz="2000" b="1" dirty="0" smtClean="0"/>
              <a:t>Daniel Coyle’s model of the learning process</a:t>
            </a:r>
            <a:endParaRPr lang="en-GB" sz="2000" b="1" dirty="0"/>
          </a:p>
        </p:txBody>
      </p:sp>
      <p:pic>
        <p:nvPicPr>
          <p:cNvPr id="16386" name="Picture 2" descr="http://www.leighbureau.com/data/speaker/DCoyle_full.jpg"/>
          <p:cNvPicPr>
            <a:picLocks noChangeAspect="1" noChangeArrowheads="1"/>
          </p:cNvPicPr>
          <p:nvPr/>
        </p:nvPicPr>
        <p:blipFill>
          <a:blip r:embed="rId3" cstate="print"/>
          <a:srcRect l="5695"/>
          <a:stretch>
            <a:fillRect/>
          </a:stretch>
        </p:blipFill>
        <p:spPr bwMode="auto">
          <a:xfrm flipH="1">
            <a:off x="7164288" y="4293096"/>
            <a:ext cx="1656184"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200800" cy="5555367"/>
          </a:xfrm>
          <a:prstGeom prst="rect">
            <a:avLst/>
          </a:prstGeom>
          <a:noFill/>
        </p:spPr>
        <p:txBody>
          <a:bodyPr wrap="square" rtlCol="0">
            <a:spAutoFit/>
          </a:bodyPr>
          <a:lstStyle/>
          <a:p>
            <a:pPr algn="ctr"/>
            <a:r>
              <a:rPr lang="en-GB" sz="3500" b="1" dirty="0" smtClean="0"/>
              <a:t>The Classroom as a ‘Talent Hotbed’ </a:t>
            </a:r>
          </a:p>
          <a:p>
            <a:endParaRPr lang="en-GB" sz="2000" dirty="0" smtClean="0"/>
          </a:p>
          <a:p>
            <a:pPr>
              <a:buFont typeface="Arial" pitchFamily="34" charset="0"/>
              <a:buChar char="•"/>
            </a:pPr>
            <a:r>
              <a:rPr lang="en-GB" sz="2000" dirty="0" smtClean="0"/>
              <a:t> Shared ethos and understanding of what learning is and how it works.</a:t>
            </a:r>
          </a:p>
          <a:p>
            <a:pPr lvl="1">
              <a:buFont typeface="Courier New" pitchFamily="49" charset="0"/>
              <a:buChar char="o"/>
            </a:pPr>
            <a:r>
              <a:rPr lang="en-GB" sz="2000" dirty="0"/>
              <a:t> </a:t>
            </a:r>
            <a:r>
              <a:rPr lang="en-GB" sz="2000" dirty="0" smtClean="0"/>
              <a:t>Intelligence, ‘talent’ and aptitude is something that can be increased and developed through Deep Practice involving making mistakes and learning from them.</a:t>
            </a:r>
          </a:p>
          <a:p>
            <a:pPr lvl="1">
              <a:buFont typeface="Courier New" pitchFamily="49" charset="0"/>
              <a:buChar char="o"/>
            </a:pPr>
            <a:r>
              <a:rPr lang="en-GB" sz="2000" dirty="0" smtClean="0"/>
              <a:t> Personal effort is what allows us to learn. </a:t>
            </a:r>
          </a:p>
          <a:p>
            <a:pPr lvl="1">
              <a:buFont typeface="Courier New" pitchFamily="49" charset="0"/>
              <a:buChar char="o"/>
            </a:pPr>
            <a:r>
              <a:rPr lang="en-GB" sz="2000" dirty="0" smtClean="0"/>
              <a:t> Independence in learning is not only good, it is necessary – we are all responsible for our own learning and levels of effort. </a:t>
            </a:r>
            <a:endParaRPr lang="en-GB" sz="2000" dirty="0"/>
          </a:p>
          <a:p>
            <a:pPr lvl="1"/>
            <a:r>
              <a:rPr lang="en-GB" sz="2000" dirty="0" smtClean="0"/>
              <a:t> </a:t>
            </a:r>
          </a:p>
          <a:p>
            <a:pPr>
              <a:buFont typeface="Arial" pitchFamily="34" charset="0"/>
              <a:buChar char="•"/>
            </a:pPr>
            <a:r>
              <a:rPr lang="en-GB" sz="2000" dirty="0" smtClean="0"/>
              <a:t> The teacher to some extent can create the inspiration for the ‘ignition’ or capitalise on students’ ignited passion and then be a facilitator to their learning. </a:t>
            </a:r>
          </a:p>
          <a:p>
            <a:endParaRPr lang="en-GB" sz="2000" dirty="0" smtClean="0"/>
          </a:p>
          <a:p>
            <a:pPr>
              <a:buFont typeface="Arial" pitchFamily="34" charset="0"/>
              <a:buChar char="•"/>
            </a:pPr>
            <a:r>
              <a:rPr lang="en-GB" sz="2000" dirty="0" smtClean="0"/>
              <a:t> The classroom should provide as much opportunity for Deep Practice as possible.</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gif"/>
          <p:cNvPicPr>
            <a:picLocks noChangeAspect="1"/>
          </p:cNvPicPr>
          <p:nvPr/>
        </p:nvPicPr>
        <p:blipFill>
          <a:blip r:embed="rId2" cstate="print"/>
          <a:stretch>
            <a:fillRect/>
          </a:stretch>
        </p:blipFill>
        <p:spPr>
          <a:xfrm>
            <a:off x="2694213" y="0"/>
            <a:ext cx="3739651" cy="2931886"/>
          </a:xfrm>
          <a:prstGeom prst="rect">
            <a:avLst/>
          </a:prstGeom>
        </p:spPr>
      </p:pic>
      <p:pic>
        <p:nvPicPr>
          <p:cNvPr id="5" name="Picture 4" descr="bucket.jpg"/>
          <p:cNvPicPr>
            <a:picLocks noChangeAspect="1"/>
          </p:cNvPicPr>
          <p:nvPr/>
        </p:nvPicPr>
        <p:blipFill>
          <a:blip r:embed="rId3" cstate="print"/>
          <a:stretch>
            <a:fillRect/>
          </a:stretch>
        </p:blipFill>
        <p:spPr>
          <a:xfrm>
            <a:off x="624114" y="3828143"/>
            <a:ext cx="2790820" cy="2483830"/>
          </a:xfrm>
          <a:prstGeom prst="rect">
            <a:avLst/>
          </a:prstGeom>
        </p:spPr>
      </p:pic>
      <p:pic>
        <p:nvPicPr>
          <p:cNvPr id="6" name="Picture 5" descr="Mr Muscle Man(1).jpg"/>
          <p:cNvPicPr>
            <a:picLocks noChangeAspect="1"/>
          </p:cNvPicPr>
          <p:nvPr/>
        </p:nvPicPr>
        <p:blipFill>
          <a:blip r:embed="rId4" cstate="print"/>
          <a:stretch>
            <a:fillRect/>
          </a:stretch>
        </p:blipFill>
        <p:spPr>
          <a:xfrm>
            <a:off x="5139670" y="3828143"/>
            <a:ext cx="3412470" cy="2399393"/>
          </a:xfrm>
          <a:prstGeom prst="rect">
            <a:avLst/>
          </a:prstGeom>
        </p:spPr>
      </p:pic>
      <p:cxnSp>
        <p:nvCxnSpPr>
          <p:cNvPr id="8" name="Straight Arrow Connector 7"/>
          <p:cNvCxnSpPr/>
          <p:nvPr/>
        </p:nvCxnSpPr>
        <p:spPr>
          <a:xfrm rot="5400000">
            <a:off x="2606446" y="3019654"/>
            <a:ext cx="896257" cy="72072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5673861" y="3068140"/>
            <a:ext cx="896258" cy="62374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QZIJk-5vw5-kWAH5lYhc8FZvXvChy0ePdsnG02OZa08htwju2L9A:www.brainhealthandpuzzles.com/images/brain_plasticity.jpg"/>
          <p:cNvPicPr>
            <a:picLocks noChangeAspect="1" noChangeArrowheads="1"/>
          </p:cNvPicPr>
          <p:nvPr/>
        </p:nvPicPr>
        <p:blipFill>
          <a:blip r:embed="rId2" cstate="print"/>
          <a:srcRect/>
          <a:stretch>
            <a:fillRect/>
          </a:stretch>
        </p:blipFill>
        <p:spPr bwMode="auto">
          <a:xfrm>
            <a:off x="1428728" y="928670"/>
            <a:ext cx="6429404" cy="48220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t0.gstatic.com/images?q=tbn:ANd9GcQG3xthGwMsVDnj-obJfZWNp5__7ENhYkB9pN-CkoSaDn9nUjKx:cdn.media.discovermagazine.com/~/media/import/images/e/b/c/sight.jpg"/>
          <p:cNvPicPr>
            <a:picLocks noChangeAspect="1" noChangeArrowheads="1"/>
          </p:cNvPicPr>
          <p:nvPr/>
        </p:nvPicPr>
        <p:blipFill>
          <a:blip r:embed="rId2" cstate="print"/>
          <a:srcRect/>
          <a:stretch>
            <a:fillRect/>
          </a:stretch>
        </p:blipFill>
        <p:spPr bwMode="auto">
          <a:xfrm>
            <a:off x="1643042" y="138808"/>
            <a:ext cx="5857916" cy="65763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916832"/>
            <a:ext cx="6984776" cy="2400657"/>
          </a:xfrm>
          <a:prstGeom prst="rect">
            <a:avLst/>
          </a:prstGeom>
          <a:noFill/>
        </p:spPr>
        <p:txBody>
          <a:bodyPr wrap="square" rtlCol="0">
            <a:spAutoFit/>
          </a:bodyPr>
          <a:lstStyle/>
          <a:p>
            <a:pPr algn="ctr"/>
            <a:r>
              <a:rPr lang="en-GB" sz="5000" b="1" dirty="0" smtClean="0">
                <a:solidFill>
                  <a:srgbClr val="6600FF"/>
                </a:solidFill>
                <a:effectLst>
                  <a:outerShdw blurRad="38100" dist="38100" dir="2700000" algn="tl">
                    <a:srgbClr val="000000">
                      <a:alpha val="43137"/>
                    </a:srgbClr>
                  </a:outerShdw>
                </a:effectLst>
              </a:rPr>
              <a:t>Practical Strategies for getting Growth Mindset into the Classroom</a:t>
            </a:r>
            <a:endParaRPr lang="en-GB" sz="5000" b="1" dirty="0">
              <a:solidFill>
                <a:srgbClr val="66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1227060"/>
          <p:cNvPicPr>
            <a:picLocks noChangeAspect="1" noChangeArrowheads="1"/>
          </p:cNvPicPr>
          <p:nvPr/>
        </p:nvPicPr>
        <p:blipFill>
          <a:blip r:embed="rId2" cstate="print"/>
          <a:srcRect/>
          <a:stretch>
            <a:fillRect/>
          </a:stretch>
        </p:blipFill>
        <p:spPr bwMode="auto">
          <a:xfrm>
            <a:off x="0" y="0"/>
            <a:ext cx="5281613" cy="6858000"/>
          </a:xfrm>
          <a:prstGeom prst="rect">
            <a:avLst/>
          </a:prstGeom>
          <a:noFill/>
          <a:ln w="9525">
            <a:noFill/>
            <a:miter lim="800000"/>
            <a:headEnd/>
            <a:tailEnd/>
          </a:ln>
        </p:spPr>
      </p:pic>
      <p:sp>
        <p:nvSpPr>
          <p:cNvPr id="5123" name="TextBox 2"/>
          <p:cNvSpPr txBox="1">
            <a:spLocks noChangeArrowheads="1"/>
          </p:cNvSpPr>
          <p:nvPr/>
        </p:nvSpPr>
        <p:spPr bwMode="auto">
          <a:xfrm>
            <a:off x="5364163" y="3411538"/>
            <a:ext cx="3455987" cy="3446462"/>
          </a:xfrm>
          <a:prstGeom prst="rect">
            <a:avLst/>
          </a:prstGeom>
          <a:noFill/>
          <a:ln w="9525">
            <a:noFill/>
            <a:miter lim="800000"/>
            <a:headEnd/>
            <a:tailEnd/>
          </a:ln>
        </p:spPr>
        <p:txBody>
          <a:bodyPr>
            <a:spAutoFit/>
          </a:bodyPr>
          <a:lstStyle/>
          <a:p>
            <a:r>
              <a:rPr lang="en-GB" sz="2000" b="1">
                <a:latin typeface="Calibri" pitchFamily="34" charset="0"/>
              </a:rPr>
              <a:t>Growth Mindset people tend to :</a:t>
            </a:r>
          </a:p>
          <a:p>
            <a:endParaRPr lang="en-GB" sz="2000" b="1">
              <a:latin typeface="Calibri" pitchFamily="34" charset="0"/>
            </a:endParaRPr>
          </a:p>
          <a:p>
            <a:pPr>
              <a:buFontTx/>
              <a:buChar char="•"/>
            </a:pPr>
            <a:r>
              <a:rPr lang="en-GB" sz="2000">
                <a:latin typeface="Calibri" pitchFamily="34" charset="0"/>
              </a:rPr>
              <a:t>Embrace challenges</a:t>
            </a:r>
          </a:p>
          <a:p>
            <a:pPr>
              <a:buFontTx/>
              <a:buChar char="•"/>
            </a:pPr>
            <a:r>
              <a:rPr lang="en-GB" sz="2000">
                <a:latin typeface="Calibri" pitchFamily="34" charset="0"/>
              </a:rPr>
              <a:t>Have greater perseverance</a:t>
            </a:r>
          </a:p>
          <a:p>
            <a:pPr>
              <a:buFontTx/>
              <a:buChar char="•"/>
            </a:pPr>
            <a:r>
              <a:rPr lang="en-GB" sz="2000">
                <a:latin typeface="Calibri" pitchFamily="34" charset="0"/>
              </a:rPr>
              <a:t>See effort as the path to success</a:t>
            </a:r>
          </a:p>
          <a:p>
            <a:pPr>
              <a:buFontTx/>
              <a:buChar char="•"/>
            </a:pPr>
            <a:r>
              <a:rPr lang="en-GB" sz="2000">
                <a:latin typeface="Calibri" pitchFamily="34" charset="0"/>
              </a:rPr>
              <a:t>Learn from criticism</a:t>
            </a:r>
          </a:p>
          <a:p>
            <a:pPr>
              <a:buFontTx/>
              <a:buChar char="•"/>
            </a:pPr>
            <a:r>
              <a:rPr lang="en-GB" sz="2000">
                <a:latin typeface="Calibri" pitchFamily="34" charset="0"/>
              </a:rPr>
              <a:t>Be resilient to failure and setback</a:t>
            </a:r>
          </a:p>
          <a:p>
            <a:r>
              <a:rPr lang="en-GB" b="1">
                <a:latin typeface="Calibri" pitchFamily="34" charset="0"/>
              </a:rPr>
              <a:t> </a:t>
            </a:r>
          </a:p>
        </p:txBody>
      </p:sp>
      <p:sp>
        <p:nvSpPr>
          <p:cNvPr id="5124" name="TextBox 3"/>
          <p:cNvSpPr txBox="1">
            <a:spLocks noChangeArrowheads="1"/>
          </p:cNvSpPr>
          <p:nvPr/>
        </p:nvSpPr>
        <p:spPr bwMode="auto">
          <a:xfrm>
            <a:off x="5292725" y="188913"/>
            <a:ext cx="3382963" cy="3170237"/>
          </a:xfrm>
          <a:prstGeom prst="rect">
            <a:avLst/>
          </a:prstGeom>
          <a:noFill/>
          <a:ln w="9525">
            <a:noFill/>
            <a:miter lim="800000"/>
            <a:headEnd/>
            <a:tailEnd/>
          </a:ln>
        </p:spPr>
        <p:txBody>
          <a:bodyPr>
            <a:spAutoFit/>
          </a:bodyPr>
          <a:lstStyle/>
          <a:p>
            <a:r>
              <a:rPr lang="en-GB" sz="2000" b="1">
                <a:latin typeface="Calibri" pitchFamily="34" charset="0"/>
              </a:rPr>
              <a:t>Fixed Mindset people tend to:</a:t>
            </a:r>
          </a:p>
          <a:p>
            <a:endParaRPr lang="en-GB" sz="2000" b="1">
              <a:latin typeface="Calibri" pitchFamily="34" charset="0"/>
            </a:endParaRPr>
          </a:p>
          <a:p>
            <a:pPr>
              <a:buFontTx/>
              <a:buChar char="•"/>
            </a:pPr>
            <a:r>
              <a:rPr lang="en-GB" sz="2000">
                <a:latin typeface="Calibri" pitchFamily="34" charset="0"/>
              </a:rPr>
              <a:t>Avoid challenges</a:t>
            </a:r>
          </a:p>
          <a:p>
            <a:pPr>
              <a:buFontTx/>
              <a:buChar char="•"/>
            </a:pPr>
            <a:r>
              <a:rPr lang="en-GB" sz="2000">
                <a:latin typeface="Calibri" pitchFamily="34" charset="0"/>
              </a:rPr>
              <a:t>Give up easily</a:t>
            </a:r>
          </a:p>
          <a:p>
            <a:pPr>
              <a:buFontTx/>
              <a:buChar char="•"/>
            </a:pPr>
            <a:r>
              <a:rPr lang="en-GB" sz="2000">
                <a:latin typeface="Calibri" pitchFamily="34" charset="0"/>
              </a:rPr>
              <a:t>See effort as fruitless or a sign of weakness/lack of talent</a:t>
            </a:r>
          </a:p>
          <a:p>
            <a:pPr>
              <a:buFontTx/>
              <a:buChar char="•"/>
            </a:pPr>
            <a:r>
              <a:rPr lang="en-GB" sz="2000">
                <a:latin typeface="Calibri" pitchFamily="34" charset="0"/>
              </a:rPr>
              <a:t>Respond negatively to or ignore criticism</a:t>
            </a:r>
          </a:p>
          <a:p>
            <a:pPr>
              <a:buFontTx/>
              <a:buChar char="•"/>
            </a:pPr>
            <a:r>
              <a:rPr lang="en-GB" sz="2000">
                <a:latin typeface="Calibri" pitchFamily="34" charset="0"/>
              </a:rPr>
              <a:t>Shatter when they fail or face set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2403698"/>
          </a:xfrm>
        </p:spPr>
        <p:txBody>
          <a:bodyPr>
            <a:normAutofit/>
          </a:bodyPr>
          <a:lstStyle/>
          <a:p>
            <a:r>
              <a:rPr lang="en-GB" sz="5000" b="1" dirty="0" smtClean="0">
                <a:effectLst>
                  <a:outerShdw blurRad="38100" dist="38100" dir="2700000" algn="tl">
                    <a:srgbClr val="000000">
                      <a:alpha val="43137"/>
                    </a:srgbClr>
                  </a:outerShdw>
                </a:effectLst>
              </a:rPr>
              <a:t>Practical Strategies </a:t>
            </a:r>
            <a:br>
              <a:rPr lang="en-GB" sz="5000" b="1" dirty="0" smtClean="0">
                <a:effectLst>
                  <a:outerShdw blurRad="38100" dist="38100" dir="2700000" algn="tl">
                    <a:srgbClr val="000000">
                      <a:alpha val="43137"/>
                    </a:srgbClr>
                  </a:outerShdw>
                </a:effectLst>
              </a:rPr>
            </a:br>
            <a:r>
              <a:rPr lang="en-GB" sz="5000" b="1" dirty="0" smtClean="0">
                <a:effectLst>
                  <a:outerShdw blurRad="38100" dist="38100" dir="2700000" algn="tl">
                    <a:srgbClr val="000000">
                      <a:alpha val="43137"/>
                    </a:srgbClr>
                  </a:outerShdw>
                </a:effectLst>
              </a:rPr>
              <a:t>for Growth Mindset in the Classroom</a:t>
            </a:r>
            <a:endParaRPr lang="en-GB" sz="5000" b="1" dirty="0">
              <a:effectLst>
                <a:outerShdw blurRad="38100" dist="38100" dir="2700000" algn="tl">
                  <a:srgbClr val="000000">
                    <a:alpha val="43137"/>
                  </a:srgbClr>
                </a:outerShdw>
              </a:effectLst>
            </a:endParaRPr>
          </a:p>
        </p:txBody>
      </p:sp>
      <p:pic>
        <p:nvPicPr>
          <p:cNvPr id="4" name="Picture 2" descr="http://tradingsuccess.com/blog/wp-content/uploads/2009/08/deep-practice.jpg"/>
          <p:cNvPicPr>
            <a:picLocks noChangeAspect="1" noChangeArrowheads="1"/>
          </p:cNvPicPr>
          <p:nvPr/>
        </p:nvPicPr>
        <p:blipFill>
          <a:blip r:embed="rId2" cstate="print"/>
          <a:srcRect l="2751" t="1883" r="2751" b="2105"/>
          <a:stretch>
            <a:fillRect/>
          </a:stretch>
        </p:blipFill>
        <p:spPr bwMode="auto">
          <a:xfrm>
            <a:off x="503040" y="1412776"/>
            <a:ext cx="8640960" cy="3672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348880"/>
            <a:ext cx="2520280" cy="1477328"/>
          </a:xfrm>
          <a:prstGeom prst="rect">
            <a:avLst/>
          </a:prstGeom>
          <a:noFill/>
        </p:spPr>
        <p:txBody>
          <a:bodyPr wrap="square" rtlCol="0">
            <a:spAutoFit/>
          </a:bodyPr>
          <a:lstStyle/>
          <a:p>
            <a:r>
              <a:rPr lang="en-GB" sz="9000" b="1" dirty="0" smtClean="0">
                <a:solidFill>
                  <a:srgbClr val="00B050"/>
                </a:solidFill>
                <a:effectLst>
                  <a:outerShdw blurRad="38100" dist="38100" dir="2700000" algn="tl">
                    <a:srgbClr val="000000">
                      <a:alpha val="43137"/>
                    </a:srgbClr>
                  </a:outerShdw>
                </a:effectLst>
              </a:rPr>
              <a:t>YOU</a:t>
            </a:r>
            <a:endParaRPr lang="en-GB" sz="9000" b="1" dirty="0">
              <a:solidFill>
                <a:srgbClr val="00B050"/>
              </a:solidFill>
              <a:effectLst>
                <a:outerShdw blurRad="38100" dist="38100" dir="2700000" algn="tl">
                  <a:srgbClr val="000000">
                    <a:alpha val="43137"/>
                  </a:srgbClr>
                </a:outerShdw>
              </a:effectLst>
            </a:endParaRPr>
          </a:p>
        </p:txBody>
      </p:sp>
      <p:cxnSp>
        <p:nvCxnSpPr>
          <p:cNvPr id="4" name="Straight Arrow Connector 3"/>
          <p:cNvCxnSpPr/>
          <p:nvPr/>
        </p:nvCxnSpPr>
        <p:spPr>
          <a:xfrm flipH="1" flipV="1">
            <a:off x="1763688" y="1772816"/>
            <a:ext cx="122413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275856" y="1412776"/>
            <a:ext cx="1346448" cy="165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544" y="908720"/>
            <a:ext cx="3384376" cy="861774"/>
          </a:xfrm>
          <a:prstGeom prst="rect">
            <a:avLst/>
          </a:prstGeom>
          <a:noFill/>
        </p:spPr>
        <p:txBody>
          <a:bodyPr wrap="square" rtlCol="0">
            <a:spAutoFit/>
          </a:bodyPr>
          <a:lstStyle/>
          <a:p>
            <a:r>
              <a:rPr lang="en-GB" sz="2500" b="1" dirty="0" smtClean="0"/>
              <a:t>A model for having a growth mindset</a:t>
            </a:r>
            <a:endParaRPr lang="en-GB" sz="2500" b="1" dirty="0"/>
          </a:p>
        </p:txBody>
      </p:sp>
      <p:sp>
        <p:nvSpPr>
          <p:cNvPr id="9" name="TextBox 8"/>
          <p:cNvSpPr txBox="1"/>
          <p:nvPr/>
        </p:nvSpPr>
        <p:spPr>
          <a:xfrm>
            <a:off x="4716016" y="620688"/>
            <a:ext cx="2664296" cy="861774"/>
          </a:xfrm>
          <a:prstGeom prst="rect">
            <a:avLst/>
          </a:prstGeom>
          <a:noFill/>
        </p:spPr>
        <p:txBody>
          <a:bodyPr wrap="square" rtlCol="0">
            <a:spAutoFit/>
          </a:bodyPr>
          <a:lstStyle/>
          <a:p>
            <a:r>
              <a:rPr lang="en-GB" sz="2500" dirty="0" smtClean="0"/>
              <a:t>Being a ‘teacher-learner’</a:t>
            </a:r>
            <a:endParaRPr lang="en-GB" sz="2500" dirty="0"/>
          </a:p>
        </p:txBody>
      </p:sp>
      <p:cxnSp>
        <p:nvCxnSpPr>
          <p:cNvPr id="11" name="Straight Arrow Connector 10"/>
          <p:cNvCxnSpPr/>
          <p:nvPr/>
        </p:nvCxnSpPr>
        <p:spPr>
          <a:xfrm flipH="1">
            <a:off x="1475656" y="2204864"/>
            <a:ext cx="720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4149080"/>
            <a:ext cx="3312368" cy="477054"/>
          </a:xfrm>
          <a:prstGeom prst="rect">
            <a:avLst/>
          </a:prstGeom>
          <a:noFill/>
        </p:spPr>
        <p:txBody>
          <a:bodyPr wrap="square" rtlCol="0">
            <a:spAutoFit/>
          </a:bodyPr>
          <a:lstStyle/>
          <a:p>
            <a:r>
              <a:rPr lang="en-GB" sz="2500" dirty="0" smtClean="0"/>
              <a:t>Fallible</a:t>
            </a:r>
            <a:endParaRPr lang="en-GB" sz="2500" dirty="0"/>
          </a:p>
        </p:txBody>
      </p:sp>
      <p:cxnSp>
        <p:nvCxnSpPr>
          <p:cNvPr id="14" name="Straight Arrow Connector 13"/>
          <p:cNvCxnSpPr/>
          <p:nvPr/>
        </p:nvCxnSpPr>
        <p:spPr>
          <a:xfrm>
            <a:off x="5220072" y="3789040"/>
            <a:ext cx="12961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28184" y="4869160"/>
            <a:ext cx="2520280" cy="1246495"/>
          </a:xfrm>
          <a:prstGeom prst="rect">
            <a:avLst/>
          </a:prstGeom>
          <a:noFill/>
        </p:spPr>
        <p:txBody>
          <a:bodyPr wrap="square" rtlCol="0">
            <a:spAutoFit/>
          </a:bodyPr>
          <a:lstStyle/>
          <a:p>
            <a:r>
              <a:rPr lang="en-GB" sz="2500" b="1" dirty="0" smtClean="0"/>
              <a:t>Language in the classroom and reports</a:t>
            </a:r>
            <a:endParaRPr lang="en-GB" sz="2500" b="1" dirty="0"/>
          </a:p>
        </p:txBody>
      </p:sp>
      <p:cxnSp>
        <p:nvCxnSpPr>
          <p:cNvPr id="17" name="Straight Arrow Connector 16"/>
          <p:cNvCxnSpPr/>
          <p:nvPr/>
        </p:nvCxnSpPr>
        <p:spPr>
          <a:xfrm flipH="1" flipV="1">
            <a:off x="7452320" y="3501008"/>
            <a:ext cx="7200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168" y="1700808"/>
            <a:ext cx="2592288" cy="2015936"/>
          </a:xfrm>
          <a:prstGeom prst="rect">
            <a:avLst/>
          </a:prstGeom>
          <a:noFill/>
        </p:spPr>
        <p:txBody>
          <a:bodyPr wrap="square" rtlCol="0">
            <a:spAutoFit/>
          </a:bodyPr>
          <a:lstStyle/>
          <a:p>
            <a:r>
              <a:rPr lang="en-GB" sz="2500" dirty="0" smtClean="0"/>
              <a:t>Shifting the emphasis away from ‘ability’ or ‘talent’ and more to effort</a:t>
            </a:r>
            <a:endParaRPr lang="en-GB" sz="2500" dirty="0"/>
          </a:p>
        </p:txBody>
      </p:sp>
      <p:cxnSp>
        <p:nvCxnSpPr>
          <p:cNvPr id="20" name="Straight Arrow Connector 19"/>
          <p:cNvCxnSpPr/>
          <p:nvPr/>
        </p:nvCxnSpPr>
        <p:spPr>
          <a:xfrm flipH="1" flipV="1">
            <a:off x="4572000" y="5013176"/>
            <a:ext cx="136815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03848" y="4365104"/>
            <a:ext cx="1872208" cy="861774"/>
          </a:xfrm>
          <a:prstGeom prst="rect">
            <a:avLst/>
          </a:prstGeom>
          <a:noFill/>
        </p:spPr>
        <p:txBody>
          <a:bodyPr wrap="square" rtlCol="0">
            <a:spAutoFit/>
          </a:bodyPr>
          <a:lstStyle/>
          <a:p>
            <a:r>
              <a:rPr lang="en-GB" sz="2500" dirty="0" smtClean="0"/>
              <a:t>Encouraging failure</a:t>
            </a:r>
            <a:endParaRPr lang="en-GB" sz="2500" dirty="0"/>
          </a:p>
        </p:txBody>
      </p:sp>
      <p:cxnSp>
        <p:nvCxnSpPr>
          <p:cNvPr id="23" name="Straight Arrow Connector 22"/>
          <p:cNvCxnSpPr/>
          <p:nvPr/>
        </p:nvCxnSpPr>
        <p:spPr>
          <a:xfrm flipH="1">
            <a:off x="3419872" y="6021288"/>
            <a:ext cx="26642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7544" y="5226784"/>
            <a:ext cx="3203848" cy="1631216"/>
          </a:xfrm>
          <a:prstGeom prst="rect">
            <a:avLst/>
          </a:prstGeom>
          <a:noFill/>
        </p:spPr>
        <p:txBody>
          <a:bodyPr wrap="square" rtlCol="0">
            <a:spAutoFit/>
          </a:bodyPr>
          <a:lstStyle/>
          <a:p>
            <a:r>
              <a:rPr lang="en-GB" sz="2500" dirty="0" smtClean="0"/>
              <a:t>Process of learning revealed – posters as well as method in teaching</a:t>
            </a:r>
            <a:endParaRPr lang="en-GB"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5" grpId="0"/>
      <p:bldP spid="18" grpId="0"/>
      <p:bldP spid="21"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28800"/>
            <a:ext cx="7772400" cy="1470025"/>
          </a:xfrm>
        </p:spPr>
        <p:txBody>
          <a:bodyPr/>
          <a:lstStyle/>
          <a:p>
            <a:r>
              <a:rPr lang="en-GB" dirty="0" smtClean="0"/>
              <a:t>Practical Ideas </a:t>
            </a:r>
            <a:endParaRPr lang="en-GB" dirty="0"/>
          </a:p>
        </p:txBody>
      </p:sp>
      <p:sp>
        <p:nvSpPr>
          <p:cNvPr id="3" name="Subtitle 2"/>
          <p:cNvSpPr>
            <a:spLocks noGrp="1"/>
          </p:cNvSpPr>
          <p:nvPr>
            <p:ph type="subTitle" idx="1"/>
          </p:nvPr>
        </p:nvSpPr>
        <p:spPr>
          <a:xfrm>
            <a:off x="2339752" y="3212976"/>
            <a:ext cx="5040560" cy="2304256"/>
          </a:xfrm>
        </p:spPr>
        <p:txBody>
          <a:bodyPr>
            <a:normAutofit fontScale="92500" lnSpcReduction="20000"/>
          </a:bodyPr>
          <a:lstStyle/>
          <a:p>
            <a:pPr algn="l">
              <a:buFont typeface="Arial" pitchFamily="34" charset="0"/>
              <a:buChar char="•"/>
            </a:pPr>
            <a:r>
              <a:rPr lang="en-GB" dirty="0" smtClean="0"/>
              <a:t> Creating Stumbling Blocks</a:t>
            </a:r>
          </a:p>
          <a:p>
            <a:pPr algn="l">
              <a:buFont typeface="Arial" pitchFamily="34" charset="0"/>
              <a:buChar char="•"/>
            </a:pPr>
            <a:r>
              <a:rPr lang="en-GB" dirty="0" smtClean="0"/>
              <a:t> The Learning Passport</a:t>
            </a:r>
          </a:p>
          <a:p>
            <a:pPr algn="l">
              <a:buFont typeface="Arial" pitchFamily="34" charset="0"/>
              <a:buChar char="•"/>
            </a:pPr>
            <a:r>
              <a:rPr lang="en-GB" dirty="0" smtClean="0"/>
              <a:t> The Failure Classroom</a:t>
            </a:r>
          </a:p>
          <a:p>
            <a:pPr algn="l">
              <a:buFont typeface="Arial" pitchFamily="34" charset="0"/>
              <a:buChar char="•"/>
            </a:pPr>
            <a:r>
              <a:rPr lang="en-GB" dirty="0" smtClean="0"/>
              <a:t>The Thinking Classroom</a:t>
            </a:r>
          </a:p>
          <a:p>
            <a:pPr algn="l">
              <a:buFont typeface="Arial" pitchFamily="34" charset="0"/>
              <a:buChar char="•"/>
            </a:pPr>
            <a:r>
              <a:rPr lang="en-GB" dirty="0" smtClean="0"/>
              <a:t>The Learning Audit</a:t>
            </a:r>
          </a:p>
          <a:p>
            <a:pPr algn="l">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Can you ever call someone ‘gifted’ or ‘talented’?</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632848" cy="4555093"/>
          </a:xfrm>
          <a:prstGeom prst="rect">
            <a:avLst/>
          </a:prstGeom>
          <a:noFill/>
        </p:spPr>
        <p:txBody>
          <a:bodyPr wrap="square" rtlCol="0">
            <a:spAutoFit/>
          </a:bodyPr>
          <a:lstStyle/>
          <a:p>
            <a:pPr algn="ctr"/>
            <a:r>
              <a:rPr lang="en-GB" sz="3500" b="1" dirty="0" smtClean="0"/>
              <a:t>Creating Stumbling Blocks</a:t>
            </a:r>
            <a:endParaRPr lang="en-GB" sz="2000" b="1" dirty="0" smtClean="0"/>
          </a:p>
          <a:p>
            <a:pPr algn="ctr"/>
            <a:endParaRPr lang="en-GB" sz="2000" b="1" dirty="0" smtClean="0"/>
          </a:p>
          <a:p>
            <a:pPr>
              <a:buFont typeface="Arial" pitchFamily="34" charset="0"/>
              <a:buChar char="•"/>
            </a:pPr>
            <a:r>
              <a:rPr lang="en-GB" sz="2000" dirty="0" smtClean="0"/>
              <a:t> When the mind has to pause and stumble over some new information it learns it a little quicker.</a:t>
            </a:r>
          </a:p>
          <a:p>
            <a:pPr>
              <a:buFont typeface="Arial" pitchFamily="34" charset="0"/>
              <a:buChar char="•"/>
            </a:pPr>
            <a:r>
              <a:rPr lang="en-GB" sz="2000" dirty="0" smtClean="0"/>
              <a:t> This can be in information presented to students or students could do this for themselves when writing notes or revision tools.</a:t>
            </a:r>
          </a:p>
          <a:p>
            <a:pPr>
              <a:buFont typeface="Arial" pitchFamily="34" charset="0"/>
              <a:buChar char="•"/>
            </a:pPr>
            <a:r>
              <a:rPr lang="en-GB" sz="2000" dirty="0" smtClean="0"/>
              <a:t> Your notes/lesson materials could have information missing on purpose and the task for the students is to identify what is missing.</a:t>
            </a:r>
          </a:p>
          <a:p>
            <a:pPr>
              <a:buFont typeface="Arial" pitchFamily="34" charset="0"/>
              <a:buChar char="•"/>
            </a:pPr>
            <a:r>
              <a:rPr lang="en-GB" sz="2000" dirty="0" smtClean="0"/>
              <a:t> Similarly, include deliberate mistakes and the students need to discover what these are</a:t>
            </a:r>
            <a:r>
              <a:rPr lang="en-GB" sz="2000" dirty="0" smtClean="0"/>
              <a:t>.</a:t>
            </a:r>
            <a:endParaRPr lang="en-GB" sz="2000" dirty="0" smtClean="0"/>
          </a:p>
          <a:p>
            <a:pPr>
              <a:buFont typeface="Arial" pitchFamily="34" charset="0"/>
              <a:buChar char="•"/>
            </a:pPr>
            <a:r>
              <a:rPr lang="en-GB" sz="2000" dirty="0" smtClean="0"/>
              <a:t> Students can use Exam Board Specifications, or templates, or another source to discover what is the stumbling block.</a:t>
            </a:r>
          </a:p>
          <a:p>
            <a:endParaRPr lang="en-GB" sz="3500" dirty="0" smtClean="0"/>
          </a:p>
        </p:txBody>
      </p:sp>
      <p:pic>
        <p:nvPicPr>
          <p:cNvPr id="40962" name="Picture 2" descr="http://www.shingleberrysigns.com/design_icon/warning%2016%20trip%20hazard.gif"/>
          <p:cNvPicPr>
            <a:picLocks noChangeAspect="1" noChangeArrowheads="1"/>
          </p:cNvPicPr>
          <p:nvPr/>
        </p:nvPicPr>
        <p:blipFill>
          <a:blip r:embed="rId2" cstate="print"/>
          <a:srcRect/>
          <a:stretch>
            <a:fillRect/>
          </a:stretch>
        </p:blipFill>
        <p:spPr bwMode="auto">
          <a:xfrm flipH="1">
            <a:off x="6549674" y="4437112"/>
            <a:ext cx="2288436" cy="201830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916832"/>
            <a:ext cx="2160240" cy="27392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200" dirty="0" smtClean="0"/>
              <a:t>A</a:t>
            </a:r>
          </a:p>
          <a:p>
            <a:pPr algn="ctr"/>
            <a:endParaRPr lang="en-GB" sz="2200" dirty="0" smtClean="0"/>
          </a:p>
          <a:p>
            <a:pPr algn="ctr"/>
            <a:r>
              <a:rPr lang="en-GB" sz="2200" dirty="0" smtClean="0"/>
              <a:t>ocean/breeze</a:t>
            </a:r>
          </a:p>
          <a:p>
            <a:pPr algn="ctr"/>
            <a:r>
              <a:rPr lang="en-GB" sz="2200" dirty="0" smtClean="0"/>
              <a:t>leaf/tree</a:t>
            </a:r>
          </a:p>
          <a:p>
            <a:pPr algn="ctr"/>
            <a:r>
              <a:rPr lang="en-GB" sz="2200" dirty="0" smtClean="0"/>
              <a:t>sweet/sour</a:t>
            </a:r>
          </a:p>
          <a:p>
            <a:pPr algn="ctr"/>
            <a:r>
              <a:rPr lang="en-GB" sz="2200" dirty="0" smtClean="0"/>
              <a:t>movie/actress</a:t>
            </a:r>
          </a:p>
          <a:p>
            <a:pPr algn="ctr"/>
            <a:r>
              <a:rPr lang="en-GB" sz="2200" dirty="0" smtClean="0"/>
              <a:t>chair/couch</a:t>
            </a:r>
          </a:p>
          <a:p>
            <a:pPr algn="ctr"/>
            <a:endParaRPr lang="en-GB" dirty="0"/>
          </a:p>
        </p:txBody>
      </p:sp>
      <p:sp>
        <p:nvSpPr>
          <p:cNvPr id="3" name="TextBox 2"/>
          <p:cNvSpPr txBox="1"/>
          <p:nvPr/>
        </p:nvSpPr>
        <p:spPr>
          <a:xfrm>
            <a:off x="5076056" y="1916832"/>
            <a:ext cx="2160240" cy="27392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200" dirty="0" smtClean="0"/>
              <a:t>B</a:t>
            </a:r>
          </a:p>
          <a:p>
            <a:pPr algn="ctr"/>
            <a:endParaRPr lang="en-GB" sz="2200" dirty="0" smtClean="0"/>
          </a:p>
          <a:p>
            <a:pPr algn="ctr"/>
            <a:r>
              <a:rPr lang="en-GB" sz="2200" dirty="0" smtClean="0"/>
              <a:t>bread/</a:t>
            </a:r>
            <a:r>
              <a:rPr lang="en-GB" sz="2200" dirty="0" err="1" smtClean="0"/>
              <a:t>b_tter</a:t>
            </a:r>
            <a:endParaRPr lang="en-GB" sz="2200" dirty="0" smtClean="0"/>
          </a:p>
          <a:p>
            <a:pPr algn="ctr"/>
            <a:r>
              <a:rPr lang="en-GB" sz="2200" dirty="0" smtClean="0"/>
              <a:t>music/</a:t>
            </a:r>
            <a:r>
              <a:rPr lang="en-GB" sz="2200" dirty="0" err="1" smtClean="0"/>
              <a:t>l_rics</a:t>
            </a:r>
            <a:endParaRPr lang="en-GB" sz="2200" dirty="0" smtClean="0"/>
          </a:p>
          <a:p>
            <a:pPr algn="ctr"/>
            <a:r>
              <a:rPr lang="en-GB" sz="2200" dirty="0" err="1" smtClean="0"/>
              <a:t>sh_e</a:t>
            </a:r>
            <a:r>
              <a:rPr lang="en-GB" sz="2200" dirty="0" smtClean="0"/>
              <a:t>/sock</a:t>
            </a:r>
          </a:p>
          <a:p>
            <a:pPr algn="ctr"/>
            <a:r>
              <a:rPr lang="en-GB" sz="2200" dirty="0" smtClean="0"/>
              <a:t>phone/</a:t>
            </a:r>
            <a:r>
              <a:rPr lang="en-GB" sz="2200" dirty="0" err="1" smtClean="0"/>
              <a:t>bo_k</a:t>
            </a:r>
            <a:endParaRPr lang="en-GB" sz="2200" dirty="0" smtClean="0"/>
          </a:p>
          <a:p>
            <a:pPr algn="ctr"/>
            <a:r>
              <a:rPr lang="en-GB" sz="2200" dirty="0" err="1" smtClean="0"/>
              <a:t>l_nch</a:t>
            </a:r>
            <a:r>
              <a:rPr lang="en-GB" sz="2200" dirty="0" smtClean="0"/>
              <a:t>/dinner</a:t>
            </a:r>
          </a:p>
          <a:p>
            <a:pPr algn="ct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848872" cy="4324261"/>
          </a:xfrm>
          <a:prstGeom prst="rect">
            <a:avLst/>
          </a:prstGeom>
          <a:noFill/>
        </p:spPr>
        <p:txBody>
          <a:bodyPr wrap="square" rtlCol="0">
            <a:spAutoFit/>
          </a:bodyPr>
          <a:lstStyle/>
          <a:p>
            <a:pPr algn="ctr"/>
            <a:r>
              <a:rPr lang="en-GB" sz="3500" b="1" dirty="0" smtClean="0"/>
              <a:t>The Learning Passport</a:t>
            </a:r>
          </a:p>
          <a:p>
            <a:endParaRPr lang="en-GB" sz="2000" dirty="0"/>
          </a:p>
          <a:p>
            <a:pPr>
              <a:buFont typeface="Arial" pitchFamily="34" charset="0"/>
              <a:buChar char="•"/>
            </a:pPr>
            <a:r>
              <a:rPr lang="en-GB" sz="2000" dirty="0" smtClean="0"/>
              <a:t>  Formalises learning and providing strategies for how to be more independent.</a:t>
            </a:r>
          </a:p>
          <a:p>
            <a:pPr>
              <a:buFont typeface="Arial" pitchFamily="34" charset="0"/>
              <a:buChar char="•"/>
            </a:pPr>
            <a:r>
              <a:rPr lang="en-GB" sz="2000" dirty="0" smtClean="0"/>
              <a:t> Encourages higher level thinking by students engaging with extra materials in their subject area.</a:t>
            </a:r>
          </a:p>
          <a:p>
            <a:pPr>
              <a:buFont typeface="Arial" pitchFamily="34" charset="0"/>
              <a:buChar char="•"/>
            </a:pPr>
            <a:r>
              <a:rPr lang="en-GB" sz="2000" dirty="0" smtClean="0"/>
              <a:t> Forces students to be more independent and promotes self-sufficiency in their learning.</a:t>
            </a:r>
          </a:p>
          <a:p>
            <a:pPr>
              <a:buFont typeface="Arial" pitchFamily="34" charset="0"/>
              <a:buChar char="•"/>
            </a:pPr>
            <a:r>
              <a:rPr lang="en-GB" sz="2000" dirty="0"/>
              <a:t> </a:t>
            </a:r>
            <a:r>
              <a:rPr lang="en-GB" sz="2000" dirty="0" smtClean="0"/>
              <a:t>Provides a structure for their understanding of  the subject.</a:t>
            </a:r>
          </a:p>
          <a:p>
            <a:pPr>
              <a:buFont typeface="Arial" pitchFamily="34" charset="0"/>
              <a:buChar char="•"/>
            </a:pPr>
            <a:r>
              <a:rPr lang="en-GB" sz="2000" dirty="0"/>
              <a:t> </a:t>
            </a:r>
            <a:r>
              <a:rPr lang="en-GB" sz="2000" dirty="0" smtClean="0"/>
              <a:t>Creates context for the other subject/topic material to fit in to, enabling quicker and more efficient teaching and learning of the course material at a higher level, because the understanding already has the context in which to be placed.</a:t>
            </a:r>
          </a:p>
        </p:txBody>
      </p:sp>
      <p:pic>
        <p:nvPicPr>
          <p:cNvPr id="8194" name="Picture 2" descr="http://nienumber.com/wordpress/wp-content/uploads/2009/03/british-passport.jpg"/>
          <p:cNvPicPr>
            <a:picLocks noChangeAspect="1" noChangeArrowheads="1"/>
          </p:cNvPicPr>
          <p:nvPr/>
        </p:nvPicPr>
        <p:blipFill>
          <a:blip r:embed="rId2" cstate="print"/>
          <a:srcRect/>
          <a:stretch>
            <a:fillRect/>
          </a:stretch>
        </p:blipFill>
        <p:spPr bwMode="auto">
          <a:xfrm>
            <a:off x="-324544" y="5129808"/>
            <a:ext cx="1728192" cy="1728192"/>
          </a:xfrm>
          <a:prstGeom prst="rect">
            <a:avLst/>
          </a:prstGeom>
          <a:noFill/>
        </p:spPr>
      </p:pic>
      <p:pic>
        <p:nvPicPr>
          <p:cNvPr id="8196" name="Picture 4" descr="http://www.made-in-england.org/images/passport_stamps.jpg"/>
          <p:cNvPicPr>
            <a:picLocks noChangeAspect="1" noChangeArrowheads="1"/>
          </p:cNvPicPr>
          <p:nvPr/>
        </p:nvPicPr>
        <p:blipFill>
          <a:blip r:embed="rId3" cstate="print"/>
          <a:srcRect/>
          <a:stretch>
            <a:fillRect/>
          </a:stretch>
        </p:blipFill>
        <p:spPr bwMode="auto">
          <a:xfrm>
            <a:off x="6911752" y="5159550"/>
            <a:ext cx="2232248" cy="1698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r>
              <a:rPr lang="en-GB" dirty="0" smtClean="0">
                <a:latin typeface="Mistral" pitchFamily="66" charset="0"/>
              </a:rPr>
              <a:t>Using </a:t>
            </a:r>
            <a:r>
              <a:rPr lang="en-GB" dirty="0" smtClean="0">
                <a:latin typeface="Algerian" pitchFamily="82" charset="0"/>
              </a:rPr>
              <a:t>slightly </a:t>
            </a:r>
            <a:r>
              <a:rPr lang="en-GB" dirty="0" smtClean="0">
                <a:latin typeface="Magneto" pitchFamily="82" charset="0"/>
              </a:rPr>
              <a:t>difficult </a:t>
            </a:r>
            <a:r>
              <a:rPr lang="en-GB" dirty="0" smtClean="0">
                <a:latin typeface="Edwardian Script ITC" pitchFamily="66" charset="0"/>
              </a:rPr>
              <a:t>to </a:t>
            </a:r>
            <a:r>
              <a:rPr lang="en-GB" dirty="0" smtClean="0">
                <a:latin typeface="Palace Script MT" pitchFamily="66" charset="0"/>
              </a:rPr>
              <a:t> read </a:t>
            </a:r>
            <a:r>
              <a:rPr lang="en-GB" dirty="0" smtClean="0">
                <a:latin typeface="Ravie" pitchFamily="82" charset="0"/>
              </a:rPr>
              <a:t>fonts </a:t>
            </a:r>
            <a:r>
              <a:rPr lang="en-GB" dirty="0" smtClean="0">
                <a:latin typeface="Curlz MT" pitchFamily="82" charset="0"/>
              </a:rPr>
              <a:t>can </a:t>
            </a:r>
            <a:r>
              <a:rPr lang="en-GB" dirty="0" smtClean="0">
                <a:latin typeface="Informal Roman" pitchFamily="66" charset="0"/>
              </a:rPr>
              <a:t>be </a:t>
            </a:r>
            <a:r>
              <a:rPr lang="en-GB" dirty="0" smtClean="0">
                <a:latin typeface="Jokerman" pitchFamily="82" charset="0"/>
              </a:rPr>
              <a:t>more </a:t>
            </a:r>
            <a:r>
              <a:rPr lang="en-GB" dirty="0" smtClean="0">
                <a:latin typeface="Vladimir Script" pitchFamily="66" charset="0"/>
              </a:rPr>
              <a:t>useful </a:t>
            </a:r>
            <a:r>
              <a:rPr lang="en-GB" dirty="0" smtClean="0">
                <a:latin typeface="Harlow Solid Italic" pitchFamily="82" charset="0"/>
              </a:rPr>
              <a:t> than </a:t>
            </a:r>
            <a:r>
              <a:rPr lang="en-GB" dirty="0" smtClean="0">
                <a:latin typeface="Viner Hand ITC" pitchFamily="66" charset="0"/>
              </a:rPr>
              <a:t>just </a:t>
            </a:r>
            <a:r>
              <a:rPr lang="en-GB" dirty="0" smtClean="0"/>
              <a:t>using </a:t>
            </a:r>
            <a:r>
              <a:rPr lang="en-GB" dirty="0" smtClean="0">
                <a:latin typeface="Arial" pitchFamily="34" charset="0"/>
                <a:cs typeface="Arial" pitchFamily="34" charset="0"/>
              </a:rPr>
              <a:t>standard </a:t>
            </a:r>
            <a:r>
              <a:rPr lang="en-GB" dirty="0" smtClean="0">
                <a:latin typeface="Comic Sans MS" pitchFamily="66" charset="0"/>
                <a:cs typeface="Arial" pitchFamily="34" charset="0"/>
              </a:rPr>
              <a:t>ones.</a:t>
            </a:r>
            <a:endParaRPr lang="en-GB" dirty="0">
              <a:latin typeface="Mistral"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8064896" cy="4632037"/>
          </a:xfrm>
          <a:prstGeom prst="rect">
            <a:avLst/>
          </a:prstGeom>
          <a:noFill/>
        </p:spPr>
        <p:txBody>
          <a:bodyPr wrap="square" rtlCol="0">
            <a:spAutoFit/>
          </a:bodyPr>
          <a:lstStyle/>
          <a:p>
            <a:pPr algn="ctr"/>
            <a:r>
              <a:rPr lang="en-GB" sz="3500" b="1" dirty="0" smtClean="0"/>
              <a:t>The Failure Classroom</a:t>
            </a:r>
          </a:p>
          <a:p>
            <a:endParaRPr lang="en-GB" sz="2000" dirty="0" smtClean="0"/>
          </a:p>
          <a:p>
            <a:endParaRPr lang="en-GB" sz="2000" dirty="0"/>
          </a:p>
          <a:p>
            <a:pPr>
              <a:buFont typeface="Arial" pitchFamily="34" charset="0"/>
              <a:buChar char="•"/>
            </a:pPr>
            <a:r>
              <a:rPr lang="en-GB" sz="2000" dirty="0" smtClean="0"/>
              <a:t> Talk about the fear of failure and how it may hold students back. </a:t>
            </a:r>
            <a:endParaRPr lang="en-GB" sz="2000" dirty="0"/>
          </a:p>
          <a:p>
            <a:pPr>
              <a:buFont typeface="Arial" pitchFamily="34" charset="0"/>
              <a:buChar char="•"/>
            </a:pPr>
            <a:r>
              <a:rPr lang="en-GB" sz="2000" dirty="0" smtClean="0"/>
              <a:t> Ensure that your classroom fosters a supportive community spirit.</a:t>
            </a:r>
            <a:endParaRPr lang="en-GB" sz="2000" dirty="0"/>
          </a:p>
          <a:p>
            <a:pPr>
              <a:buFont typeface="Arial" pitchFamily="34" charset="0"/>
              <a:buChar char="•"/>
            </a:pPr>
            <a:r>
              <a:rPr lang="en-GB" sz="2000" dirty="0" smtClean="0"/>
              <a:t> Encourage students to see failure as part of the learning process and celebrate it. You could use a mantra about failing or put up quotes about failure around the room.</a:t>
            </a:r>
            <a:endParaRPr lang="en-GB" sz="2000" dirty="0"/>
          </a:p>
          <a:p>
            <a:pPr>
              <a:buFont typeface="Arial" pitchFamily="34" charset="0"/>
              <a:buChar char="•"/>
            </a:pPr>
            <a:r>
              <a:rPr lang="en-GB" sz="2000" dirty="0" smtClean="0"/>
              <a:t> Fast feedback from you and students. Get students to read/show/present answers or ideas and ensure criticism and suggestions are made as they go. By making mistakes and realising they are mistakes and correcting them, they learn quicker.</a:t>
            </a:r>
          </a:p>
          <a:p>
            <a:pPr>
              <a:buFont typeface="Arial" pitchFamily="34" charset="0"/>
              <a:buChar char="•"/>
            </a:pPr>
            <a:r>
              <a:rPr lang="en-GB" sz="2000" dirty="0" smtClean="0"/>
              <a:t> Model it through celebrities or other students on posters or in your delivery.</a:t>
            </a:r>
            <a:endParaRPr lang="en-GB" sz="2000" dirty="0"/>
          </a:p>
        </p:txBody>
      </p:sp>
      <p:pic>
        <p:nvPicPr>
          <p:cNvPr id="3076" name="Picture 4" descr="http://wejungo.files.wordpress.com/2011/03/success-failure.jpg"/>
          <p:cNvPicPr>
            <a:picLocks noChangeAspect="1" noChangeArrowheads="1"/>
          </p:cNvPicPr>
          <p:nvPr/>
        </p:nvPicPr>
        <p:blipFill>
          <a:blip r:embed="rId2" cstate="print"/>
          <a:srcRect/>
          <a:stretch>
            <a:fillRect/>
          </a:stretch>
        </p:blipFill>
        <p:spPr bwMode="auto">
          <a:xfrm>
            <a:off x="5292080" y="5137476"/>
            <a:ext cx="3851920" cy="17205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132856"/>
            <a:ext cx="6696744" cy="3447098"/>
          </a:xfrm>
          <a:prstGeom prst="rect">
            <a:avLst/>
          </a:prstGeom>
          <a:noFill/>
        </p:spPr>
        <p:txBody>
          <a:bodyPr wrap="square" rtlCol="0">
            <a:spAutoFit/>
          </a:bodyPr>
          <a:lstStyle/>
          <a:p>
            <a:pPr algn="ctr"/>
            <a:r>
              <a:rPr lang="en-GB" sz="2000" dirty="0" smtClean="0"/>
              <a:t>‘The beginning of knowledge is the discovery of something we do not understand’.</a:t>
            </a:r>
          </a:p>
          <a:p>
            <a:pPr algn="ctr"/>
            <a:r>
              <a:rPr lang="en-GB" sz="2000" b="1" dirty="0" smtClean="0"/>
              <a:t>Frank Herbert</a:t>
            </a:r>
            <a:endParaRPr lang="en-GB" sz="2000" dirty="0" smtClean="0"/>
          </a:p>
          <a:p>
            <a:pPr algn="ctr"/>
            <a:endParaRPr lang="en-GB" sz="2000" dirty="0" smtClean="0"/>
          </a:p>
          <a:p>
            <a:pPr algn="ctr"/>
            <a:r>
              <a:rPr lang="en-GB" sz="2000" dirty="0" smtClean="0"/>
              <a:t>‘When I was young, I observed that nine out of ten things I did were failures.  So I did ten times more work.’  </a:t>
            </a:r>
          </a:p>
          <a:p>
            <a:pPr algn="ctr"/>
            <a:r>
              <a:rPr lang="en-GB" sz="2000" b="1" dirty="0" smtClean="0"/>
              <a:t>George Bernard Shaw</a:t>
            </a:r>
          </a:p>
          <a:p>
            <a:pPr algn="ctr"/>
            <a:endParaRPr lang="en-GB" sz="2000" b="1" dirty="0" smtClean="0"/>
          </a:p>
          <a:p>
            <a:pPr algn="ctr"/>
            <a:r>
              <a:rPr lang="en-GB" sz="2000" i="1" dirty="0" smtClean="0"/>
              <a:t>‘</a:t>
            </a:r>
            <a:r>
              <a:rPr lang="en-GB" sz="2000" dirty="0" smtClean="0"/>
              <a:t>Try Again. Fail again. Fail better.’</a:t>
            </a:r>
          </a:p>
          <a:p>
            <a:pPr algn="ctr"/>
            <a:r>
              <a:rPr lang="en-GB" sz="2000" b="1" dirty="0" smtClean="0"/>
              <a:t>Samuel Beckett </a:t>
            </a:r>
            <a:r>
              <a:rPr lang="en-GB" dirty="0" smtClean="0"/>
              <a:t/>
            </a:r>
            <a:br>
              <a:rPr lang="en-GB" dirty="0" smtClean="0"/>
            </a:br>
            <a:endParaRPr lang="en-GB" dirty="0" smtClean="0"/>
          </a:p>
        </p:txBody>
      </p:sp>
      <p:sp>
        <p:nvSpPr>
          <p:cNvPr id="3" name="TextBox 2"/>
          <p:cNvSpPr txBox="1"/>
          <p:nvPr/>
        </p:nvSpPr>
        <p:spPr>
          <a:xfrm>
            <a:off x="1043608" y="980728"/>
            <a:ext cx="6840760" cy="477054"/>
          </a:xfrm>
          <a:prstGeom prst="rect">
            <a:avLst/>
          </a:prstGeom>
          <a:noFill/>
        </p:spPr>
        <p:txBody>
          <a:bodyPr wrap="square" rtlCol="0">
            <a:spAutoFit/>
          </a:bodyPr>
          <a:lstStyle/>
          <a:p>
            <a:pPr algn="ctr"/>
            <a:r>
              <a:rPr lang="en-GB" sz="2500" b="1" dirty="0" smtClean="0"/>
              <a:t>Examples of useful quotes on failure</a:t>
            </a:r>
            <a:endParaRPr lang="en-GB" sz="25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onlinephilippines.com/wp-content/uploads/2009/12/Michael-Jordan.jpg"/>
          <p:cNvPicPr>
            <a:picLocks noChangeAspect="1" noChangeArrowheads="1"/>
          </p:cNvPicPr>
          <p:nvPr/>
        </p:nvPicPr>
        <p:blipFill>
          <a:blip r:embed="rId2" cstate="print"/>
          <a:srcRect/>
          <a:stretch>
            <a:fillRect/>
          </a:stretch>
        </p:blipFill>
        <p:spPr bwMode="auto">
          <a:xfrm>
            <a:off x="7092280" y="3895280"/>
            <a:ext cx="2051720" cy="2962720"/>
          </a:xfrm>
          <a:prstGeom prst="rect">
            <a:avLst/>
          </a:prstGeom>
          <a:noFill/>
          <a:ln w="9525">
            <a:noFill/>
            <a:miter lim="800000"/>
            <a:headEnd/>
            <a:tailEnd/>
          </a:ln>
        </p:spPr>
      </p:pic>
      <p:sp>
        <p:nvSpPr>
          <p:cNvPr id="3" name="TextBox 2"/>
          <p:cNvSpPr txBox="1"/>
          <p:nvPr/>
        </p:nvSpPr>
        <p:spPr>
          <a:xfrm>
            <a:off x="1979712" y="2564904"/>
            <a:ext cx="4824536" cy="1785104"/>
          </a:xfrm>
          <a:prstGeom prst="rect">
            <a:avLst/>
          </a:prstGeom>
          <a:noFill/>
        </p:spPr>
        <p:txBody>
          <a:bodyPr wrap="square" rtlCol="0">
            <a:spAutoFit/>
          </a:bodyPr>
          <a:lstStyle/>
          <a:p>
            <a:r>
              <a:rPr lang="en-GB" sz="2200" dirty="0" smtClean="0">
                <a:latin typeface="Calibri" pitchFamily="34" charset="0"/>
              </a:rPr>
              <a:t>“I’ve missed more than 9,000 shots. I’ve lost almost 300 games. Twenty-six times, I’ve been trusted to take the game-winning shot, and missed.”</a:t>
            </a:r>
          </a:p>
          <a:p>
            <a:r>
              <a:rPr lang="en-GB" sz="2200" dirty="0" smtClean="0">
                <a:latin typeface="Calibri" pitchFamily="34" charset="0"/>
              </a:rPr>
              <a:t>Michael Jordan</a:t>
            </a:r>
          </a:p>
        </p:txBody>
      </p:sp>
      <p:sp>
        <p:nvSpPr>
          <p:cNvPr id="4" name="TextBox 3"/>
          <p:cNvSpPr txBox="1"/>
          <p:nvPr/>
        </p:nvSpPr>
        <p:spPr>
          <a:xfrm>
            <a:off x="899592" y="836712"/>
            <a:ext cx="6984776" cy="861774"/>
          </a:xfrm>
          <a:prstGeom prst="rect">
            <a:avLst/>
          </a:prstGeom>
          <a:noFill/>
        </p:spPr>
        <p:txBody>
          <a:bodyPr wrap="square" rtlCol="0">
            <a:spAutoFit/>
          </a:bodyPr>
          <a:lstStyle/>
          <a:p>
            <a:pPr algn="ctr"/>
            <a:r>
              <a:rPr lang="en-GB" sz="2500" b="1" dirty="0" smtClean="0"/>
              <a:t>Celebrity example for reinforcing the idea of learning through failure </a:t>
            </a:r>
            <a:endParaRPr lang="en-GB" sz="25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s[11]"/>
          <p:cNvPicPr>
            <a:picLocks noChangeAspect="1" noChangeArrowheads="1"/>
          </p:cNvPicPr>
          <p:nvPr/>
        </p:nvPicPr>
        <p:blipFill>
          <a:blip r:embed="rId2" cstate="print"/>
          <a:srcRect/>
          <a:stretch>
            <a:fillRect/>
          </a:stretch>
        </p:blipFill>
        <p:spPr bwMode="auto">
          <a:xfrm>
            <a:off x="1403648" y="836712"/>
            <a:ext cx="1560513" cy="2266950"/>
          </a:xfrm>
          <a:prstGeom prst="rect">
            <a:avLst/>
          </a:prstGeom>
          <a:noFill/>
          <a:ln w="9525" algn="in">
            <a:noFill/>
            <a:miter lim="800000"/>
            <a:headEnd/>
            <a:tailEnd/>
          </a:ln>
          <a:effectLst/>
        </p:spPr>
      </p:pic>
      <p:sp>
        <p:nvSpPr>
          <p:cNvPr id="36867" name="Text Box 3"/>
          <p:cNvSpPr txBox="1">
            <a:spLocks noChangeArrowheads="1" noChangeShapeType="1"/>
          </p:cNvSpPr>
          <p:nvPr/>
        </p:nvSpPr>
        <p:spPr bwMode="auto">
          <a:xfrm>
            <a:off x="755576" y="3429000"/>
            <a:ext cx="2867025" cy="504825"/>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Gill Sans MT" pitchFamily="34" charset="0"/>
              </a:rPr>
              <a:t>GENIUS*</a:t>
            </a:r>
            <a:endParaRPr kumimoji="0" lang="en-US" sz="1800" b="0" i="0" u="none" strike="noStrike" cap="none" normalizeH="0" baseline="0" dirty="0" smtClean="0">
              <a:ln>
                <a:noFill/>
              </a:ln>
              <a:solidFill>
                <a:schemeClr val="tx1"/>
              </a:solidFill>
              <a:effectLst/>
              <a:latin typeface="Arial" pitchFamily="34" charset="0"/>
            </a:endParaRPr>
          </a:p>
        </p:txBody>
      </p:sp>
      <p:sp>
        <p:nvSpPr>
          <p:cNvPr id="36868" name="Text Box 4"/>
          <p:cNvSpPr txBox="1">
            <a:spLocks noChangeArrowheads="1"/>
          </p:cNvSpPr>
          <p:nvPr/>
        </p:nvSpPr>
        <p:spPr bwMode="auto">
          <a:xfrm>
            <a:off x="323528" y="4509120"/>
            <a:ext cx="3960440" cy="142321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At the age of fourteen, Leonardo was apprenticed to the artist Andrea </a:t>
            </a:r>
            <a:r>
              <a:rPr kumimoji="0" lang="en-GB" sz="1000" b="0" i="0" u="none" strike="noStrike" cap="none" normalizeH="0" baseline="0" dirty="0" err="1" smtClean="0">
                <a:ln>
                  <a:noFill/>
                </a:ln>
                <a:solidFill>
                  <a:srgbClr val="000000"/>
                </a:solidFill>
                <a:effectLst/>
                <a:latin typeface="Times New Roman" pitchFamily="18" charset="0"/>
              </a:rPr>
              <a:t>di</a:t>
            </a:r>
            <a:r>
              <a:rPr kumimoji="0" lang="en-GB" sz="1000" b="0" i="0" u="none" strike="noStrike" cap="none" normalizeH="0" baseline="0" dirty="0" smtClean="0">
                <a:ln>
                  <a:noFill/>
                </a:ln>
                <a:solidFill>
                  <a:srgbClr val="000000"/>
                </a:solidFill>
                <a:effectLst/>
                <a:latin typeface="Times New Roman" pitchFamily="18" charset="0"/>
              </a:rPr>
              <a:t> </a:t>
            </a:r>
            <a:r>
              <a:rPr kumimoji="0" lang="en-GB" sz="1000" b="0" i="0" u="none" strike="noStrike" cap="none" normalizeH="0" baseline="0" dirty="0" err="1" smtClean="0">
                <a:ln>
                  <a:noFill/>
                </a:ln>
                <a:solidFill>
                  <a:srgbClr val="000000"/>
                </a:solidFill>
                <a:effectLst/>
                <a:latin typeface="Times New Roman" pitchFamily="18" charset="0"/>
              </a:rPr>
              <a:t>Cione</a:t>
            </a:r>
            <a:r>
              <a:rPr kumimoji="0" lang="en-GB" sz="1000" b="0" i="0" u="none" strike="noStrike" cap="none" normalizeH="0" baseline="0" dirty="0" smtClean="0">
                <a:ln>
                  <a:noFill/>
                </a:ln>
                <a:solidFill>
                  <a:srgbClr val="000000"/>
                </a:solidFill>
                <a:effectLst/>
                <a:latin typeface="Times New Roman" pitchFamily="18" charset="0"/>
              </a:rPr>
              <a:t>, known as </a:t>
            </a:r>
            <a:r>
              <a:rPr kumimoji="0" lang="en-GB" sz="1000" b="0" i="0" u="none" strike="noStrike" cap="none" normalizeH="0" baseline="0" dirty="0" err="1" smtClean="0">
                <a:ln>
                  <a:noFill/>
                </a:ln>
                <a:solidFill>
                  <a:srgbClr val="000000"/>
                </a:solidFill>
                <a:effectLst/>
                <a:latin typeface="Times New Roman" pitchFamily="18" charset="0"/>
              </a:rPr>
              <a:t>Verrochio</a:t>
            </a:r>
            <a:r>
              <a:rPr kumimoji="0" lang="en-GB" sz="1000" b="0" i="0" u="none" strike="noStrike" cap="none" normalizeH="0" baseline="0" dirty="0" smtClean="0">
                <a:ln>
                  <a:noFill/>
                </a:ln>
                <a:solidFill>
                  <a:srgbClr val="000000"/>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The workshop was "one of the finest in Florence” and many famous painters came from there.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Apprentices spent thousands of hours solving problems, trying and failing and trying again.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Whilst there he was exposed to huge amounts of theoretical training and a vast array of technical skills.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Florence was an epicentre for the rise of a powerful social invention called ‘craft guilds’.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As his fellow </a:t>
            </a:r>
            <a:r>
              <a:rPr kumimoji="0" lang="en-GB" sz="1000" b="1" i="0" u="none" strike="noStrike" cap="none" normalizeH="0" baseline="0" dirty="0" smtClean="0">
                <a:ln>
                  <a:noFill/>
                </a:ln>
                <a:solidFill>
                  <a:srgbClr val="000000"/>
                </a:solidFill>
                <a:effectLst/>
                <a:latin typeface="Times New Roman" pitchFamily="18" charset="0"/>
              </a:rPr>
              <a:t>genius</a:t>
            </a:r>
            <a:r>
              <a:rPr kumimoji="0" lang="en-GB" sz="1000" b="0" i="0" u="none" strike="noStrike" cap="none" normalizeH="0" baseline="0" dirty="0" smtClean="0">
                <a:ln>
                  <a:noFill/>
                </a:ln>
                <a:solidFill>
                  <a:srgbClr val="000000"/>
                </a:solidFill>
                <a:effectLst/>
                <a:latin typeface="Times New Roman" pitchFamily="18" charset="0"/>
              </a:rPr>
              <a:t> and resident of Florence, Michelangelo once commented: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1" u="none" strike="noStrike" cap="none" normalizeH="0" baseline="0" dirty="0" smtClean="0">
                <a:ln>
                  <a:noFill/>
                </a:ln>
                <a:solidFill>
                  <a:srgbClr val="000000"/>
                </a:solidFill>
                <a:effectLst/>
                <a:latin typeface="Times New Roman" pitchFamily="18" charset="0"/>
              </a:rPr>
              <a:t>“If people knew how hard I had to work to gain my mastery it would not seem so wonderful after all.”</a:t>
            </a:r>
            <a:endParaRPr kumimoji="0" lang="en-US" sz="1000" b="0" i="0" u="none" strike="noStrike" cap="none" normalizeH="0" baseline="0" dirty="0" smtClean="0">
              <a:ln>
                <a:noFill/>
              </a:ln>
              <a:solidFill>
                <a:schemeClr val="tx1"/>
              </a:solidFill>
              <a:effectLst/>
              <a:latin typeface="Arial" pitchFamily="34" charset="0"/>
            </a:endParaRPr>
          </a:p>
        </p:txBody>
      </p:sp>
      <p:sp>
        <p:nvSpPr>
          <p:cNvPr id="36870" name="Text Box 6"/>
          <p:cNvSpPr txBox="1">
            <a:spLocks noChangeArrowheads="1" noChangeShapeType="1"/>
          </p:cNvSpPr>
          <p:nvPr/>
        </p:nvSpPr>
        <p:spPr bwMode="auto">
          <a:xfrm>
            <a:off x="5004048" y="3429000"/>
            <a:ext cx="3060700" cy="790575"/>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Gill Sans MT" pitchFamily="34" charset="0"/>
              </a:rPr>
              <a:t>NATURALS*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6871" name="Picture 7" descr="cp-bronte-sisters[1]"/>
          <p:cNvPicPr>
            <a:picLocks noChangeAspect="1" noChangeArrowheads="1"/>
          </p:cNvPicPr>
          <p:nvPr/>
        </p:nvPicPr>
        <p:blipFill>
          <a:blip r:embed="rId3" cstate="print"/>
          <a:srcRect/>
          <a:stretch>
            <a:fillRect/>
          </a:stretch>
        </p:blipFill>
        <p:spPr bwMode="auto">
          <a:xfrm>
            <a:off x="5364088" y="692696"/>
            <a:ext cx="2591941" cy="2591941"/>
          </a:xfrm>
          <a:prstGeom prst="rect">
            <a:avLst/>
          </a:prstGeom>
          <a:noFill/>
          <a:ln w="9525" algn="in">
            <a:noFill/>
            <a:miter lim="800000"/>
            <a:headEnd/>
            <a:tailEnd/>
          </a:ln>
          <a:effectLst/>
        </p:spPr>
      </p:pic>
      <p:sp>
        <p:nvSpPr>
          <p:cNvPr id="36872" name="Text Box 8"/>
          <p:cNvSpPr txBox="1">
            <a:spLocks noChangeArrowheads="1"/>
          </p:cNvSpPr>
          <p:nvPr/>
        </p:nvSpPr>
        <p:spPr bwMode="auto">
          <a:xfrm>
            <a:off x="5220072" y="4509120"/>
            <a:ext cx="3384375" cy="5873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They lived in a household full of books, magazines and toys.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In their early years they wrote continuously.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In fact, twenty-two little books averaging eighty pages in a fifteen-month period.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These were not original creations—they mimicked books and magazines of the time and were not very good.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By the time they had written their most famous books, they had spent many years practising writing.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‘Wuthering Heights’ came out in 1847 and reviewers marvelled at the </a:t>
            </a:r>
            <a:r>
              <a:rPr kumimoji="0" lang="en-GB" sz="1000" b="1" i="0" u="none" strike="noStrike" cap="none" normalizeH="0" baseline="0" dirty="0" smtClean="0">
                <a:ln>
                  <a:noFill/>
                </a:ln>
                <a:solidFill>
                  <a:srgbClr val="000000"/>
                </a:solidFill>
                <a:effectLst/>
                <a:latin typeface="Times New Roman" pitchFamily="18" charset="0"/>
              </a:rPr>
              <a:t>natural </a:t>
            </a:r>
            <a:r>
              <a:rPr kumimoji="0" lang="en-GB" sz="1000" b="0" i="0" u="none" strike="noStrike" cap="none" normalizeH="0" baseline="0" dirty="0" smtClean="0">
                <a:ln>
                  <a:noFill/>
                </a:ln>
                <a:solidFill>
                  <a:srgbClr val="000000"/>
                </a:solidFill>
                <a:effectLst/>
                <a:latin typeface="Times New Roman" pitchFamily="18" charset="0"/>
              </a:rPr>
              <a:t>storytelling of Emily Bronte.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sng" strike="noStrike" cap="none" normalizeH="0" baseline="0" dirty="0" smtClean="0">
                <a:ln>
                  <a:noFill/>
                </a:ln>
                <a:solidFill>
                  <a:srgbClr val="000000"/>
                </a:solidFill>
                <a:effectLst/>
                <a:latin typeface="Times New Roman" pitchFamily="18" charset="0"/>
              </a:rPr>
              <a:t>However</a:t>
            </a:r>
            <a:r>
              <a:rPr kumimoji="0" lang="en-GB" sz="1000" b="0" i="0" u="none" strike="noStrike" cap="none" normalizeH="0" baseline="0" dirty="0" smtClean="0">
                <a:ln>
                  <a:noFill/>
                </a:ln>
                <a:solidFill>
                  <a:srgbClr val="000000"/>
                </a:solidFill>
                <a:effectLst/>
                <a:latin typeface="Times New Roman" pitchFamily="18" charset="0"/>
              </a:rPr>
              <a:t>, all the ingredients of the story could be found in those tiny little books from her early years.</a:t>
            </a:r>
            <a:endParaRPr kumimoji="0" lang="en-US" sz="1000" b="0" i="0" u="none" strike="noStrike" cap="none" normalizeH="0" baseline="0" dirty="0" smtClean="0">
              <a:ln>
                <a:noFill/>
              </a:ln>
              <a:solidFill>
                <a:schemeClr val="tx1"/>
              </a:solidFill>
              <a:effectLst/>
              <a:latin typeface="Arial" pitchFamily="34" charset="0"/>
            </a:endParaRPr>
          </a:p>
        </p:txBody>
      </p:sp>
      <p:sp>
        <p:nvSpPr>
          <p:cNvPr id="36873" name="Text Box 9"/>
          <p:cNvSpPr txBox="1">
            <a:spLocks noChangeArrowheads="1"/>
          </p:cNvSpPr>
          <p:nvPr/>
        </p:nvSpPr>
        <p:spPr bwMode="auto">
          <a:xfrm>
            <a:off x="5220072" y="4149080"/>
            <a:ext cx="576064" cy="43204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smtClean="0">
                <a:ln>
                  <a:noFill/>
                </a:ln>
                <a:solidFill>
                  <a:srgbClr val="000000"/>
                </a:solidFill>
                <a:effectLst/>
                <a:latin typeface="Times New Roman" pitchFamily="18" charset="0"/>
              </a:rPr>
              <a:t>*</a:t>
            </a:r>
            <a:endParaRPr kumimoji="0" lang="en-US" sz="3000" b="0" i="0" u="none" strike="noStrike" cap="none" normalizeH="0" baseline="0" dirty="0" smtClean="0">
              <a:ln>
                <a:noFill/>
              </a:ln>
              <a:solidFill>
                <a:schemeClr val="tx1"/>
              </a:solidFill>
              <a:effectLst/>
              <a:latin typeface="Arial" pitchFamily="34" charset="0"/>
            </a:endParaRPr>
          </a:p>
        </p:txBody>
      </p:sp>
      <p:sp>
        <p:nvSpPr>
          <p:cNvPr id="10" name="Text Box 9"/>
          <p:cNvSpPr txBox="1">
            <a:spLocks noChangeArrowheads="1"/>
          </p:cNvSpPr>
          <p:nvPr/>
        </p:nvSpPr>
        <p:spPr bwMode="auto">
          <a:xfrm>
            <a:off x="395536" y="4149080"/>
            <a:ext cx="576064" cy="43204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smtClean="0">
                <a:ln>
                  <a:noFill/>
                </a:ln>
                <a:solidFill>
                  <a:srgbClr val="000000"/>
                </a:solidFill>
                <a:effectLst/>
                <a:latin typeface="Times New Roman" pitchFamily="18" charset="0"/>
              </a:rPr>
              <a:t>*</a:t>
            </a:r>
            <a:endParaRPr kumimoji="0" lang="en-US" sz="30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1115616" y="0"/>
            <a:ext cx="6732240" cy="477054"/>
          </a:xfrm>
          <a:prstGeom prst="rect">
            <a:avLst/>
          </a:prstGeom>
          <a:noFill/>
        </p:spPr>
        <p:txBody>
          <a:bodyPr wrap="square" rtlCol="0">
            <a:spAutoFit/>
          </a:bodyPr>
          <a:lstStyle/>
          <a:p>
            <a:pPr algn="ctr"/>
            <a:r>
              <a:rPr lang="en-GB" sz="2500" b="1" dirty="0" smtClean="0"/>
              <a:t>Debunking the ‘Talent  Myth’ example posters</a:t>
            </a:r>
            <a:endParaRPr lang="en-GB" sz="25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3">
                                            <p:txEl>
                                              <p:pRg st="0" end="0"/>
                                            </p:txEl>
                                          </p:spTgt>
                                        </p:tgtEl>
                                        <p:attrNameLst>
                                          <p:attrName>style.visibility</p:attrName>
                                        </p:attrNameLst>
                                      </p:cBhvr>
                                      <p:to>
                                        <p:strVal val="visible"/>
                                      </p:to>
                                    </p:set>
                                    <p:animEffect transition="in" filter="fade">
                                      <p:cBhvr>
                                        <p:cTn id="10" dur="2000"/>
                                        <p:tgtEl>
                                          <p:spTgt spid="3687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animEffect transition="in" filter="fade">
                                      <p:cBhvr>
                                        <p:cTn id="13" dur="2000"/>
                                        <p:tgtEl>
                                          <p:spTgt spid="3686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animEffect transition="in" filter="fade">
                                      <p:cBhvr>
                                        <p:cTn id="16" dur="2000"/>
                                        <p:tgtEl>
                                          <p:spTgt spid="3686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868">
                                            <p:txEl>
                                              <p:pRg st="2" end="2"/>
                                            </p:txEl>
                                          </p:spTgt>
                                        </p:tgtEl>
                                        <p:attrNameLst>
                                          <p:attrName>style.visibility</p:attrName>
                                        </p:attrNameLst>
                                      </p:cBhvr>
                                      <p:to>
                                        <p:strVal val="visible"/>
                                      </p:to>
                                    </p:set>
                                    <p:animEffect transition="in" filter="fade">
                                      <p:cBhvr>
                                        <p:cTn id="19" dur="2000"/>
                                        <p:tgtEl>
                                          <p:spTgt spid="36868">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868">
                                            <p:txEl>
                                              <p:pRg st="3" end="3"/>
                                            </p:txEl>
                                          </p:spTgt>
                                        </p:tgtEl>
                                        <p:attrNameLst>
                                          <p:attrName>style.visibility</p:attrName>
                                        </p:attrNameLst>
                                      </p:cBhvr>
                                      <p:to>
                                        <p:strVal val="visible"/>
                                      </p:to>
                                    </p:set>
                                    <p:animEffect transition="in" filter="fade">
                                      <p:cBhvr>
                                        <p:cTn id="22" dur="2000"/>
                                        <p:tgtEl>
                                          <p:spTgt spid="3686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868">
                                            <p:txEl>
                                              <p:pRg st="4" end="4"/>
                                            </p:txEl>
                                          </p:spTgt>
                                        </p:tgtEl>
                                        <p:attrNameLst>
                                          <p:attrName>style.visibility</p:attrName>
                                        </p:attrNameLst>
                                      </p:cBhvr>
                                      <p:to>
                                        <p:strVal val="visible"/>
                                      </p:to>
                                    </p:set>
                                    <p:animEffect transition="in" filter="fade">
                                      <p:cBhvr>
                                        <p:cTn id="25" dur="2000"/>
                                        <p:tgtEl>
                                          <p:spTgt spid="3686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868">
                                            <p:txEl>
                                              <p:pRg st="5" end="5"/>
                                            </p:txEl>
                                          </p:spTgt>
                                        </p:tgtEl>
                                        <p:attrNameLst>
                                          <p:attrName>style.visibility</p:attrName>
                                        </p:attrNameLst>
                                      </p:cBhvr>
                                      <p:to>
                                        <p:strVal val="visible"/>
                                      </p:to>
                                    </p:set>
                                    <p:animEffect transition="in" filter="fade">
                                      <p:cBhvr>
                                        <p:cTn id="28" dur="2000"/>
                                        <p:tgtEl>
                                          <p:spTgt spid="3686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868">
                                            <p:txEl>
                                              <p:pRg st="6" end="6"/>
                                            </p:txEl>
                                          </p:spTgt>
                                        </p:tgtEl>
                                        <p:attrNameLst>
                                          <p:attrName>style.visibility</p:attrName>
                                        </p:attrNameLst>
                                      </p:cBhvr>
                                      <p:to>
                                        <p:strVal val="visible"/>
                                      </p:to>
                                    </p:set>
                                    <p:animEffect transition="in" filter="fade">
                                      <p:cBhvr>
                                        <p:cTn id="31" dur="2000"/>
                                        <p:tgtEl>
                                          <p:spTgt spid="3686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872">
                                            <p:txEl>
                                              <p:pRg st="0" end="0"/>
                                            </p:txEl>
                                          </p:spTgt>
                                        </p:tgtEl>
                                        <p:attrNameLst>
                                          <p:attrName>style.visibility</p:attrName>
                                        </p:attrNameLst>
                                      </p:cBhvr>
                                      <p:to>
                                        <p:strVal val="visible"/>
                                      </p:to>
                                    </p:set>
                                    <p:animEffect transition="in" filter="fade">
                                      <p:cBhvr>
                                        <p:cTn id="34" dur="2000"/>
                                        <p:tgtEl>
                                          <p:spTgt spid="3687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872">
                                            <p:txEl>
                                              <p:pRg st="1" end="1"/>
                                            </p:txEl>
                                          </p:spTgt>
                                        </p:tgtEl>
                                        <p:attrNameLst>
                                          <p:attrName>style.visibility</p:attrName>
                                        </p:attrNameLst>
                                      </p:cBhvr>
                                      <p:to>
                                        <p:strVal val="visible"/>
                                      </p:to>
                                    </p:set>
                                    <p:animEffect transition="in" filter="fade">
                                      <p:cBhvr>
                                        <p:cTn id="37" dur="2000"/>
                                        <p:tgtEl>
                                          <p:spTgt spid="36872">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872">
                                            <p:txEl>
                                              <p:pRg st="2" end="2"/>
                                            </p:txEl>
                                          </p:spTgt>
                                        </p:tgtEl>
                                        <p:attrNameLst>
                                          <p:attrName>style.visibility</p:attrName>
                                        </p:attrNameLst>
                                      </p:cBhvr>
                                      <p:to>
                                        <p:strVal val="visible"/>
                                      </p:to>
                                    </p:set>
                                    <p:animEffect transition="in" filter="fade">
                                      <p:cBhvr>
                                        <p:cTn id="40" dur="2000"/>
                                        <p:tgtEl>
                                          <p:spTgt spid="36872">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872">
                                            <p:txEl>
                                              <p:pRg st="3" end="3"/>
                                            </p:txEl>
                                          </p:spTgt>
                                        </p:tgtEl>
                                        <p:attrNameLst>
                                          <p:attrName>style.visibility</p:attrName>
                                        </p:attrNameLst>
                                      </p:cBhvr>
                                      <p:to>
                                        <p:strVal val="visible"/>
                                      </p:to>
                                    </p:set>
                                    <p:animEffect transition="in" filter="fade">
                                      <p:cBhvr>
                                        <p:cTn id="43" dur="2000"/>
                                        <p:tgtEl>
                                          <p:spTgt spid="36872">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872">
                                            <p:txEl>
                                              <p:pRg st="4" end="4"/>
                                            </p:txEl>
                                          </p:spTgt>
                                        </p:tgtEl>
                                        <p:attrNameLst>
                                          <p:attrName>style.visibility</p:attrName>
                                        </p:attrNameLst>
                                      </p:cBhvr>
                                      <p:to>
                                        <p:strVal val="visible"/>
                                      </p:to>
                                    </p:set>
                                    <p:animEffect transition="in" filter="fade">
                                      <p:cBhvr>
                                        <p:cTn id="46" dur="2000"/>
                                        <p:tgtEl>
                                          <p:spTgt spid="36872">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872">
                                            <p:txEl>
                                              <p:pRg st="5" end="5"/>
                                            </p:txEl>
                                          </p:spTgt>
                                        </p:tgtEl>
                                        <p:attrNameLst>
                                          <p:attrName>style.visibility</p:attrName>
                                        </p:attrNameLst>
                                      </p:cBhvr>
                                      <p:to>
                                        <p:strVal val="visible"/>
                                      </p:to>
                                    </p:set>
                                    <p:animEffect transition="in" filter="fade">
                                      <p:cBhvr>
                                        <p:cTn id="49" dur="2000"/>
                                        <p:tgtEl>
                                          <p:spTgt spid="36872">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872">
                                            <p:txEl>
                                              <p:pRg st="6" end="6"/>
                                            </p:txEl>
                                          </p:spTgt>
                                        </p:tgtEl>
                                        <p:attrNameLst>
                                          <p:attrName>style.visibility</p:attrName>
                                        </p:attrNameLst>
                                      </p:cBhvr>
                                      <p:to>
                                        <p:strVal val="visible"/>
                                      </p:to>
                                    </p:set>
                                    <p:animEffect transition="in" filter="fade">
                                      <p:cBhvr>
                                        <p:cTn id="52" dur="2000"/>
                                        <p:tgtEl>
                                          <p:spTgt spid="368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allAtOnce"/>
      <p:bldP spid="36872" grpId="0" build="allAtOnce"/>
      <p:bldP spid="36873" grpId="0" build="allAtOnce"/>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20688"/>
            <a:ext cx="7416824" cy="5493812"/>
          </a:xfrm>
          <a:prstGeom prst="rect">
            <a:avLst/>
          </a:prstGeom>
          <a:noFill/>
        </p:spPr>
        <p:txBody>
          <a:bodyPr wrap="square" rtlCol="0">
            <a:spAutoFit/>
          </a:bodyPr>
          <a:lstStyle/>
          <a:p>
            <a:pPr algn="ctr"/>
            <a:r>
              <a:rPr lang="en-GB" sz="3500" b="1" dirty="0" smtClean="0"/>
              <a:t>The Thinking Classroom</a:t>
            </a:r>
          </a:p>
          <a:p>
            <a:endParaRPr lang="en-GB" sz="2000" dirty="0"/>
          </a:p>
          <a:p>
            <a:pPr>
              <a:buFont typeface="Arial" pitchFamily="34" charset="0"/>
              <a:buChar char="•"/>
            </a:pPr>
            <a:r>
              <a:rPr lang="en-GB" sz="2000" dirty="0" smtClean="0"/>
              <a:t> Aims to focus students on how to develop their learning through the skills involved.</a:t>
            </a:r>
          </a:p>
          <a:p>
            <a:pPr>
              <a:buFont typeface="Arial" pitchFamily="34" charset="0"/>
              <a:buChar char="•"/>
            </a:pPr>
            <a:r>
              <a:rPr lang="en-GB" sz="2000" dirty="0" smtClean="0"/>
              <a:t> Constant reference to what skills are involved is important to the ‘meta-learning’ aspect of lessons.</a:t>
            </a:r>
          </a:p>
          <a:p>
            <a:pPr>
              <a:buFont typeface="Arial" pitchFamily="34" charset="0"/>
              <a:buChar char="•"/>
            </a:pPr>
            <a:r>
              <a:rPr lang="en-GB" sz="2000" dirty="0" smtClean="0"/>
              <a:t> Skills can be used as the basis of particular lessons or referred to during activities. They could be outlined on posters or in a power-point which can be displayed when relevant.</a:t>
            </a:r>
          </a:p>
          <a:p>
            <a:pPr>
              <a:buFont typeface="Arial" pitchFamily="34" charset="0"/>
              <a:buChar char="•"/>
            </a:pPr>
            <a:r>
              <a:rPr lang="en-GB" sz="2000" dirty="0" smtClean="0"/>
              <a:t> Models the skills so that students can easily understand what they are.</a:t>
            </a:r>
          </a:p>
          <a:p>
            <a:pPr>
              <a:buFont typeface="Arial" pitchFamily="34" charset="0"/>
              <a:buChar char="•"/>
            </a:pPr>
            <a:r>
              <a:rPr lang="en-GB" sz="2000" dirty="0" smtClean="0"/>
              <a:t> Through understanding what skills are involved in higher order thinking and how they may be put into oral or written work, students can become more independent in their development as high achieving students. </a:t>
            </a:r>
          </a:p>
          <a:p>
            <a:endParaRPr lang="en-GB" dirty="0"/>
          </a:p>
          <a:p>
            <a:endParaRPr lang="en-GB" dirty="0"/>
          </a:p>
        </p:txBody>
      </p:sp>
      <p:pic>
        <p:nvPicPr>
          <p:cNvPr id="12290" name="Picture 2" descr="http://3.bp.blogspot.com/-Kr82cP2OYRY/TZ1Z_grN9JI/AAAAAAAAF2Q/xQYHyg67rC0/s1600/critical-thinking.jpeg"/>
          <p:cNvPicPr>
            <a:picLocks noChangeAspect="1" noChangeArrowheads="1"/>
          </p:cNvPicPr>
          <p:nvPr/>
        </p:nvPicPr>
        <p:blipFill>
          <a:blip r:embed="rId2" cstate="print"/>
          <a:srcRect/>
          <a:stretch>
            <a:fillRect/>
          </a:stretch>
        </p:blipFill>
        <p:spPr bwMode="auto">
          <a:xfrm>
            <a:off x="7478626" y="5157192"/>
            <a:ext cx="1665374" cy="170080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5472608" cy="1143000"/>
          </a:xfrm>
        </p:spPr>
        <p:txBody>
          <a:bodyPr>
            <a:normAutofit/>
          </a:bodyPr>
          <a:lstStyle/>
          <a:p>
            <a:r>
              <a:rPr lang="en-GB" sz="2500" b="1" dirty="0" smtClean="0"/>
              <a:t>Some examples of posters/slides for ‘The Thinking Classroom’</a:t>
            </a:r>
            <a:endParaRPr lang="en-GB" sz="25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1844675"/>
            <a:ext cx="7772400" cy="1470025"/>
          </a:xfrm>
        </p:spPr>
        <p:txBody>
          <a:bodyPr>
            <a:normAutofit/>
          </a:bodyPr>
          <a:lstStyle/>
          <a:p>
            <a:pPr eaLnBrk="1" hangingPunct="1">
              <a:defRPr/>
            </a:pPr>
            <a:r>
              <a:rPr lang="en-GB" sz="5000" b="1" dirty="0" smtClean="0">
                <a:effectLst>
                  <a:outerShdw blurRad="38100" dist="38100" dir="2700000" algn="tl">
                    <a:srgbClr val="C0C0C0"/>
                  </a:outerShdw>
                </a:effectLst>
              </a:rPr>
              <a:t>Shifting Mindsets</a:t>
            </a:r>
            <a:endParaRPr lang="en-GB" sz="5000" b="1" dirty="0" smtClean="0">
              <a:effectLst>
                <a:outerShdw blurRad="38100" dist="38100" dir="2700000" algn="tl">
                  <a:srgbClr val="C0C0C0"/>
                </a:outerShdw>
              </a:effectLst>
            </a:endParaRPr>
          </a:p>
        </p:txBody>
      </p:sp>
      <p:pic>
        <p:nvPicPr>
          <p:cNvPr id="2051" name="Picture 4" descr="mindset-new-psychology-success-carol-dweck-paperback-cover-art"/>
          <p:cNvPicPr>
            <a:picLocks noChangeAspect="1" noChangeArrowheads="1"/>
          </p:cNvPicPr>
          <p:nvPr/>
        </p:nvPicPr>
        <p:blipFill>
          <a:blip r:embed="rId2" cstate="print"/>
          <a:srcRect/>
          <a:stretch>
            <a:fillRect/>
          </a:stretch>
        </p:blipFill>
        <p:spPr bwMode="auto">
          <a:xfrm rot="-970843">
            <a:off x="971550" y="3644900"/>
            <a:ext cx="1720850" cy="2649538"/>
          </a:xfrm>
          <a:prstGeom prst="rect">
            <a:avLst/>
          </a:prstGeom>
          <a:noFill/>
          <a:ln w="9525">
            <a:noFill/>
            <a:miter lim="800000"/>
            <a:headEnd/>
            <a:tailEnd/>
          </a:ln>
        </p:spPr>
      </p:pic>
      <p:pic>
        <p:nvPicPr>
          <p:cNvPr id="2052" name="Picture 7" descr="outliers-by-malcolm-gladwell"/>
          <p:cNvPicPr>
            <a:picLocks noChangeAspect="1" noChangeArrowheads="1"/>
          </p:cNvPicPr>
          <p:nvPr/>
        </p:nvPicPr>
        <p:blipFill>
          <a:blip r:embed="rId3" cstate="print"/>
          <a:srcRect/>
          <a:stretch>
            <a:fillRect/>
          </a:stretch>
        </p:blipFill>
        <p:spPr bwMode="auto">
          <a:xfrm rot="1220557">
            <a:off x="6084888" y="3716338"/>
            <a:ext cx="171767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CLARITY AND PRECISION</a:t>
            </a:r>
            <a:endParaRPr lang="en-US" smtClean="0"/>
          </a:p>
        </p:txBody>
      </p:sp>
      <p:sp>
        <p:nvSpPr>
          <p:cNvPr id="6147" name="Rectangle 3"/>
          <p:cNvSpPr>
            <a:spLocks noGrp="1" noChangeArrowheads="1"/>
          </p:cNvSpPr>
          <p:nvPr>
            <p:ph type="body" idx="1"/>
          </p:nvPr>
        </p:nvSpPr>
        <p:spPr>
          <a:xfrm>
            <a:off x="323850" y="1600200"/>
            <a:ext cx="8496300" cy="4997450"/>
          </a:xfrm>
        </p:spPr>
        <p:txBody>
          <a:bodyPr/>
          <a:lstStyle/>
          <a:p>
            <a:pPr eaLnBrk="1" hangingPunct="1">
              <a:lnSpc>
                <a:spcPct val="90000"/>
              </a:lnSpc>
            </a:pPr>
            <a:r>
              <a:rPr lang="en-GB" sz="2800" smtClean="0"/>
              <a:t>Key skills</a:t>
            </a:r>
          </a:p>
          <a:p>
            <a:pPr lvl="1" eaLnBrk="1" hangingPunct="1">
              <a:lnSpc>
                <a:spcPct val="90000"/>
              </a:lnSpc>
            </a:pPr>
            <a:r>
              <a:rPr lang="en-GB" sz="2400" smtClean="0"/>
              <a:t>Being exact, unambiguous, meticulous</a:t>
            </a:r>
          </a:p>
          <a:p>
            <a:pPr eaLnBrk="1" hangingPunct="1">
              <a:lnSpc>
                <a:spcPct val="90000"/>
              </a:lnSpc>
            </a:pPr>
            <a:r>
              <a:rPr lang="en-GB" sz="2800" smtClean="0"/>
              <a:t>What should you be doing?</a:t>
            </a:r>
          </a:p>
          <a:p>
            <a:pPr lvl="1" eaLnBrk="1" hangingPunct="1">
              <a:lnSpc>
                <a:spcPct val="90000"/>
              </a:lnSpc>
            </a:pPr>
            <a:r>
              <a:rPr lang="en-GB" sz="2400" smtClean="0"/>
              <a:t>You make sensible contributions that are clear, precise and easily understood, you can recognise when there is a lack of clarity and that an idea should be clearer or further explained.</a:t>
            </a:r>
          </a:p>
          <a:p>
            <a:pPr eaLnBrk="1" hangingPunct="1">
              <a:lnSpc>
                <a:spcPct val="90000"/>
              </a:lnSpc>
            </a:pPr>
            <a:r>
              <a:rPr lang="en-GB" sz="2800" smtClean="0"/>
              <a:t>Things you are likely to say.</a:t>
            </a:r>
          </a:p>
          <a:p>
            <a:pPr lvl="1" eaLnBrk="1" hangingPunct="1">
              <a:lnSpc>
                <a:spcPct val="90000"/>
              </a:lnSpc>
            </a:pPr>
            <a:r>
              <a:rPr lang="en-GB" sz="2400" smtClean="0"/>
              <a:t>“What I mean is…”</a:t>
            </a:r>
          </a:p>
          <a:p>
            <a:pPr lvl="1" eaLnBrk="1" hangingPunct="1">
              <a:lnSpc>
                <a:spcPct val="90000"/>
              </a:lnSpc>
            </a:pPr>
            <a:r>
              <a:rPr lang="en-GB" sz="2400" smtClean="0"/>
              <a:t>“To put that in other words…”</a:t>
            </a:r>
          </a:p>
          <a:p>
            <a:pPr lvl="1" eaLnBrk="1" hangingPunct="1">
              <a:lnSpc>
                <a:spcPct val="90000"/>
              </a:lnSpc>
            </a:pPr>
            <a:r>
              <a:rPr lang="en-GB" sz="2400" smtClean="0"/>
              <a:t>“What is an example of that?”</a:t>
            </a:r>
          </a:p>
          <a:p>
            <a:pPr lvl="1" eaLnBrk="1" hangingPunct="1">
              <a:lnSpc>
                <a:spcPct val="90000"/>
              </a:lnSpc>
            </a:pPr>
            <a:r>
              <a:rPr lang="en-GB" sz="2400" smtClean="0"/>
              <a:t>“Can you say some more about that?”</a:t>
            </a:r>
            <a:endParaRPr lang="en-US" sz="2400" smtClean="0"/>
          </a:p>
        </p:txBody>
      </p:sp>
      <p:pic>
        <p:nvPicPr>
          <p:cNvPr id="6148" name="Picture 6" descr="logo_optician">
            <a:hlinkClick r:id="rId2" action="ppaction://hlinksldjump"/>
          </p:cNvPr>
          <p:cNvPicPr>
            <a:picLocks noChangeAspect="1" noChangeArrowheads="1"/>
          </p:cNvPicPr>
          <p:nvPr/>
        </p:nvPicPr>
        <p:blipFill>
          <a:blip r:embed="rId3" cstate="print"/>
          <a:srcRect/>
          <a:stretch>
            <a:fillRect/>
          </a:stretch>
        </p:blipFill>
        <p:spPr bwMode="auto">
          <a:xfrm>
            <a:off x="5940425" y="4437063"/>
            <a:ext cx="2519363"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ACCURACY</a:t>
            </a:r>
            <a:endParaRPr lang="en-US" smtClean="0"/>
          </a:p>
        </p:txBody>
      </p:sp>
      <p:sp>
        <p:nvSpPr>
          <p:cNvPr id="7171" name="Rectangle 3"/>
          <p:cNvSpPr>
            <a:spLocks noGrp="1" noChangeArrowheads="1"/>
          </p:cNvSpPr>
          <p:nvPr>
            <p:ph type="body" idx="1"/>
          </p:nvPr>
        </p:nvSpPr>
        <p:spPr>
          <a:xfrm>
            <a:off x="323850" y="1600200"/>
            <a:ext cx="8496300" cy="4997450"/>
          </a:xfrm>
        </p:spPr>
        <p:txBody>
          <a:bodyPr/>
          <a:lstStyle/>
          <a:p>
            <a:pPr eaLnBrk="1" hangingPunct="1">
              <a:lnSpc>
                <a:spcPct val="80000"/>
              </a:lnSpc>
            </a:pPr>
            <a:r>
              <a:rPr lang="en-GB" sz="2800" dirty="0" smtClean="0"/>
              <a:t>Key skills</a:t>
            </a:r>
          </a:p>
          <a:p>
            <a:pPr lvl="1" eaLnBrk="1" hangingPunct="1">
              <a:lnSpc>
                <a:spcPct val="80000"/>
              </a:lnSpc>
            </a:pPr>
            <a:r>
              <a:rPr lang="en-GB" sz="2400" dirty="0" smtClean="0"/>
              <a:t>Seeking truth, plausibility, checking and double-checking, getting the facts, testing, proving</a:t>
            </a:r>
          </a:p>
          <a:p>
            <a:pPr eaLnBrk="1" hangingPunct="1">
              <a:lnSpc>
                <a:spcPct val="80000"/>
              </a:lnSpc>
            </a:pPr>
            <a:r>
              <a:rPr lang="en-GB" sz="2800" dirty="0" smtClean="0"/>
              <a:t>What should you be doing?</a:t>
            </a:r>
          </a:p>
          <a:p>
            <a:pPr lvl="1" eaLnBrk="1" hangingPunct="1">
              <a:lnSpc>
                <a:spcPct val="80000"/>
              </a:lnSpc>
            </a:pPr>
            <a:r>
              <a:rPr lang="en-GB" sz="2400" dirty="0" smtClean="0"/>
              <a:t>Double check and proofread your work, look for evidence and fact, test claims, hypotheses and guesses before accepting them, look for inaccuracies and remove them</a:t>
            </a:r>
          </a:p>
          <a:p>
            <a:pPr eaLnBrk="1" hangingPunct="1">
              <a:lnSpc>
                <a:spcPct val="80000"/>
              </a:lnSpc>
            </a:pPr>
            <a:r>
              <a:rPr lang="en-GB" sz="2800" dirty="0" smtClean="0"/>
              <a:t>Things you are likely to say.</a:t>
            </a:r>
          </a:p>
          <a:p>
            <a:pPr lvl="1" eaLnBrk="1" hangingPunct="1">
              <a:lnSpc>
                <a:spcPct val="80000"/>
              </a:lnSpc>
            </a:pPr>
            <a:r>
              <a:rPr lang="en-GB" sz="2400" dirty="0" smtClean="0"/>
              <a:t>“I know this is true because…”</a:t>
            </a:r>
          </a:p>
          <a:p>
            <a:pPr lvl="1" eaLnBrk="1" hangingPunct="1">
              <a:lnSpc>
                <a:spcPct val="80000"/>
              </a:lnSpc>
            </a:pPr>
            <a:r>
              <a:rPr lang="en-GB" sz="2400" dirty="0" smtClean="0"/>
              <a:t>“I have checked and I’m sure…”</a:t>
            </a:r>
          </a:p>
          <a:p>
            <a:pPr lvl="1" eaLnBrk="1" hangingPunct="1">
              <a:lnSpc>
                <a:spcPct val="80000"/>
              </a:lnSpc>
            </a:pPr>
            <a:r>
              <a:rPr lang="en-GB" sz="2400" dirty="0" smtClean="0"/>
              <a:t>“Is that true?  How do you know?”</a:t>
            </a:r>
          </a:p>
          <a:p>
            <a:pPr lvl="1" eaLnBrk="1" hangingPunct="1">
              <a:lnSpc>
                <a:spcPct val="80000"/>
              </a:lnSpc>
            </a:pPr>
            <a:r>
              <a:rPr lang="en-GB" sz="2400" dirty="0" smtClean="0"/>
              <a:t>“How can we test if this is accurate?”</a:t>
            </a:r>
            <a:endParaRPr lang="en-US" sz="2400" dirty="0" smtClean="0"/>
          </a:p>
        </p:txBody>
      </p:sp>
      <p:pic>
        <p:nvPicPr>
          <p:cNvPr id="7172" name="Picture 5" descr="j0293844">
            <a:hlinkClick r:id="rId2" action="ppaction://hlinksldjump"/>
          </p:cNvPr>
          <p:cNvPicPr>
            <a:picLocks noChangeAspect="1" noChangeArrowheads="1"/>
          </p:cNvPicPr>
          <p:nvPr/>
        </p:nvPicPr>
        <p:blipFill>
          <a:blip r:embed="rId3" cstate="print"/>
          <a:srcRect/>
          <a:stretch>
            <a:fillRect/>
          </a:stretch>
        </p:blipFill>
        <p:spPr bwMode="auto">
          <a:xfrm>
            <a:off x="6588125" y="4365625"/>
            <a:ext cx="1738313"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43000"/>
          </a:xfrm>
        </p:spPr>
        <p:txBody>
          <a:bodyPr/>
          <a:lstStyle/>
          <a:p>
            <a:pPr eaLnBrk="1" hangingPunct="1"/>
            <a:r>
              <a:rPr lang="en-GB" smtClean="0"/>
              <a:t>FLEXIBILITY AND BREADTH</a:t>
            </a:r>
            <a:endParaRPr lang="en-US" smtClean="0"/>
          </a:p>
        </p:txBody>
      </p:sp>
      <p:sp>
        <p:nvSpPr>
          <p:cNvPr id="11267" name="Rectangle 3"/>
          <p:cNvSpPr>
            <a:spLocks noGrp="1" noChangeArrowheads="1"/>
          </p:cNvSpPr>
          <p:nvPr>
            <p:ph type="body" idx="1"/>
          </p:nvPr>
        </p:nvSpPr>
        <p:spPr>
          <a:xfrm>
            <a:off x="323850" y="1600200"/>
            <a:ext cx="8496300" cy="4997450"/>
          </a:xfrm>
        </p:spPr>
        <p:txBody>
          <a:bodyPr>
            <a:normAutofit lnSpcReduction="10000"/>
          </a:bodyPr>
          <a:lstStyle/>
          <a:p>
            <a:pPr eaLnBrk="1" hangingPunct="1">
              <a:lnSpc>
                <a:spcPct val="80000"/>
              </a:lnSpc>
            </a:pPr>
            <a:r>
              <a:rPr lang="en-GB" sz="2800" smtClean="0"/>
              <a:t>Key skills</a:t>
            </a:r>
          </a:p>
          <a:p>
            <a:pPr lvl="1" eaLnBrk="1" hangingPunct="1">
              <a:lnSpc>
                <a:spcPct val="80000"/>
              </a:lnSpc>
            </a:pPr>
            <a:r>
              <a:rPr lang="en-GB" sz="2400" smtClean="0"/>
              <a:t>Broad-minded, open-minded, searching, original, new ideas, multiple perspectives</a:t>
            </a:r>
          </a:p>
          <a:p>
            <a:pPr eaLnBrk="1" hangingPunct="1">
              <a:lnSpc>
                <a:spcPct val="80000"/>
              </a:lnSpc>
            </a:pPr>
            <a:r>
              <a:rPr lang="en-GB" sz="2800" smtClean="0"/>
              <a:t>What should you be doing?</a:t>
            </a:r>
          </a:p>
          <a:p>
            <a:pPr lvl="1" eaLnBrk="1" hangingPunct="1">
              <a:lnSpc>
                <a:spcPct val="80000"/>
              </a:lnSpc>
            </a:pPr>
            <a:r>
              <a:rPr lang="en-GB" sz="2400" smtClean="0"/>
              <a:t>You can see, consider and understand many different ideas on the same topic.  Can come up with many different ideas and you are willing to change mind and reconsider ideas in face of legitimate criticism.</a:t>
            </a:r>
          </a:p>
          <a:p>
            <a:pPr eaLnBrk="1" hangingPunct="1">
              <a:lnSpc>
                <a:spcPct val="80000"/>
              </a:lnSpc>
            </a:pPr>
            <a:r>
              <a:rPr lang="en-GB" sz="2800" smtClean="0"/>
              <a:t>Things you are likely to say.</a:t>
            </a:r>
          </a:p>
          <a:p>
            <a:pPr lvl="1" eaLnBrk="1" hangingPunct="1">
              <a:lnSpc>
                <a:spcPct val="80000"/>
              </a:lnSpc>
            </a:pPr>
            <a:r>
              <a:rPr lang="en-GB" sz="2400" smtClean="0"/>
              <a:t>“Another way of looking at this is…”</a:t>
            </a:r>
          </a:p>
          <a:p>
            <a:pPr lvl="1" eaLnBrk="1" hangingPunct="1">
              <a:lnSpc>
                <a:spcPct val="80000"/>
              </a:lnSpc>
            </a:pPr>
            <a:r>
              <a:rPr lang="en-GB" sz="2400" smtClean="0"/>
              <a:t>“A different alternative is…”</a:t>
            </a:r>
          </a:p>
          <a:p>
            <a:pPr lvl="1" eaLnBrk="1" hangingPunct="1">
              <a:lnSpc>
                <a:spcPct val="80000"/>
              </a:lnSpc>
            </a:pPr>
            <a:r>
              <a:rPr lang="en-GB" sz="2400" smtClean="0"/>
              <a:t>“Maybe…”</a:t>
            </a:r>
          </a:p>
          <a:p>
            <a:pPr lvl="1" eaLnBrk="1" hangingPunct="1">
              <a:lnSpc>
                <a:spcPct val="80000"/>
              </a:lnSpc>
            </a:pPr>
            <a:r>
              <a:rPr lang="en-GB" sz="2400" smtClean="0"/>
              <a:t>“What is another way of looking at this…”</a:t>
            </a:r>
          </a:p>
          <a:p>
            <a:pPr lvl="1" eaLnBrk="1" hangingPunct="1">
              <a:lnSpc>
                <a:spcPct val="80000"/>
              </a:lnSpc>
            </a:pPr>
            <a:r>
              <a:rPr lang="en-GB" sz="2400" smtClean="0"/>
              <a:t>“What if…”</a:t>
            </a:r>
            <a:endParaRPr lang="en-US" sz="2400" smtClean="0"/>
          </a:p>
        </p:txBody>
      </p:sp>
      <p:graphicFrame>
        <p:nvGraphicFramePr>
          <p:cNvPr id="11315" name="Group 51"/>
          <p:cNvGraphicFramePr>
            <a:graphicFrameLocks noGrp="1"/>
          </p:cNvGraphicFramePr>
          <p:nvPr/>
        </p:nvGraphicFramePr>
        <p:xfrm>
          <a:off x="0" y="0"/>
          <a:ext cx="416560" cy="518160"/>
        </p:xfrm>
        <a:graphic>
          <a:graphicData uri="http://schemas.openxmlformats.org/drawingml/2006/table">
            <a:tbl>
              <a:tblPr/>
              <a:tblGrid>
                <a:gridCol w="208280"/>
                <a:gridCol w="20828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1338" name="Group 74"/>
          <p:cNvGraphicFramePr>
            <a:graphicFrameLocks noGrp="1"/>
          </p:cNvGraphicFramePr>
          <p:nvPr/>
        </p:nvGraphicFramePr>
        <p:xfrm>
          <a:off x="4114800" y="3170238"/>
          <a:ext cx="416560" cy="518160"/>
        </p:xfrm>
        <a:graphic>
          <a:graphicData uri="http://schemas.openxmlformats.org/drawingml/2006/table">
            <a:tbl>
              <a:tblPr/>
              <a:tblGrid>
                <a:gridCol w="208280"/>
                <a:gridCol w="20828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1339" name="Group 75"/>
          <p:cNvGraphicFramePr>
            <a:graphicFrameLocks noGrp="1"/>
          </p:cNvGraphicFramePr>
          <p:nvPr/>
        </p:nvGraphicFramePr>
        <p:xfrm>
          <a:off x="4297363" y="3179763"/>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11276" name="Picture 77" descr="flexibility">
            <a:hlinkClick r:id="rId2" action="ppaction://hlinksldjump"/>
          </p:cNvPr>
          <p:cNvPicPr>
            <a:picLocks noChangeAspect="1" noChangeArrowheads="1"/>
          </p:cNvPicPr>
          <p:nvPr/>
        </p:nvPicPr>
        <p:blipFill>
          <a:blip r:embed="rId3" cstate="print"/>
          <a:srcRect/>
          <a:stretch>
            <a:fillRect/>
          </a:stretch>
        </p:blipFill>
        <p:spPr bwMode="auto">
          <a:xfrm>
            <a:off x="7019925" y="4508500"/>
            <a:ext cx="15240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76672"/>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DEPTH</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23850" y="1600200"/>
            <a:ext cx="8496300" cy="499745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Key skills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Digging, detailed thinking, explaining, analysing, getting the whole picture, elaborating, exploring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What should you be doing?</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You can analyse, explore and explain complexities. Can draw distinctions and make connections, as well as categorising and classifying.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Things you are likely to say.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“To give you more details…”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“That links to…”</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“That is different from…”</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“Can you go into more depth?”</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smtClean="0">
                <a:ln>
                  <a:noFill/>
                </a:ln>
                <a:solidFill>
                  <a:schemeClr val="tx1"/>
                </a:solidFill>
                <a:effectLst/>
                <a:uLnTx/>
                <a:uFillTx/>
                <a:latin typeface="+mn-lt"/>
                <a:ea typeface="+mn-ea"/>
                <a:cs typeface="+mn-cs"/>
              </a:rPr>
              <a:t>“What are the implications of that?”</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4" name="Picture 5" descr="j0199549">
            <a:hlinkClick r:id="rId2" action="ppaction://hlinksldjump"/>
          </p:cNvPr>
          <p:cNvPicPr>
            <a:picLocks noChangeAspect="1" noChangeArrowheads="1"/>
          </p:cNvPicPr>
          <p:nvPr/>
        </p:nvPicPr>
        <p:blipFill>
          <a:blip r:embed="rId3" cstate="print"/>
          <a:srcRect/>
          <a:stretch>
            <a:fillRect/>
          </a:stretch>
        </p:blipFill>
        <p:spPr bwMode="auto">
          <a:xfrm>
            <a:off x="6300788" y="4076700"/>
            <a:ext cx="2144712"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052736"/>
            <a:ext cx="7272808" cy="4262705"/>
          </a:xfrm>
          <a:prstGeom prst="rect">
            <a:avLst/>
          </a:prstGeom>
          <a:noFill/>
        </p:spPr>
        <p:txBody>
          <a:bodyPr wrap="square" rtlCol="0">
            <a:spAutoFit/>
          </a:bodyPr>
          <a:lstStyle/>
          <a:p>
            <a:pPr algn="ctr"/>
            <a:r>
              <a:rPr lang="en-GB" sz="3500" b="1" dirty="0" smtClean="0"/>
              <a:t>Learning  Audit</a:t>
            </a:r>
          </a:p>
          <a:p>
            <a:endParaRPr lang="en-GB" dirty="0" smtClean="0"/>
          </a:p>
          <a:p>
            <a:endParaRPr lang="en-GB" dirty="0" smtClean="0"/>
          </a:p>
          <a:p>
            <a:pPr>
              <a:buFont typeface="Arial" pitchFamily="34" charset="0"/>
              <a:buChar char="•"/>
            </a:pPr>
            <a:r>
              <a:rPr lang="en-GB" sz="2000" dirty="0" smtClean="0"/>
              <a:t> Creates a system for evaluation of the learning process including critique and areas for development.</a:t>
            </a:r>
          </a:p>
          <a:p>
            <a:endParaRPr lang="en-GB" sz="2000" dirty="0" smtClean="0"/>
          </a:p>
          <a:p>
            <a:pPr>
              <a:buFont typeface="Arial" pitchFamily="34" charset="0"/>
              <a:buChar char="•"/>
            </a:pPr>
            <a:r>
              <a:rPr lang="en-GB" sz="2000" dirty="0" smtClean="0"/>
              <a:t> Enables students to see how their learning progresses and allows them to reflect on what they could do to further develop it.</a:t>
            </a:r>
          </a:p>
          <a:p>
            <a:endParaRPr lang="en-GB" sz="2000" dirty="0"/>
          </a:p>
          <a:p>
            <a:pPr>
              <a:buFont typeface="Arial" pitchFamily="34" charset="0"/>
              <a:buChar char="•"/>
            </a:pPr>
            <a:r>
              <a:rPr lang="en-GB" sz="2000" dirty="0" smtClean="0"/>
              <a:t> This can be done in relation to the Course Specification and Assessment Objectives to ensure that both teacher and student feel it is not straying away from the ‘goal’ of the course.</a:t>
            </a:r>
          </a:p>
          <a:p>
            <a:pPr>
              <a:buFont typeface="Arial" pitchFamily="34" charset="0"/>
              <a:buChar char="•"/>
            </a:pPr>
            <a:endParaRPr lang="en-GB" sz="2000" dirty="0" smtClean="0"/>
          </a:p>
        </p:txBody>
      </p:sp>
      <p:pic>
        <p:nvPicPr>
          <p:cNvPr id="6146" name="Picture 2" descr="http://2.bp.blogspot.com/-ehO0QnJn0z4/TZNXXTK85CI/AAAAAAAADjQ/Y79_KQFpMTE/s1600/Audit.jpg"/>
          <p:cNvPicPr>
            <a:picLocks noChangeAspect="1" noChangeArrowheads="1"/>
          </p:cNvPicPr>
          <p:nvPr/>
        </p:nvPicPr>
        <p:blipFill>
          <a:blip r:embed="rId2" cstate="print"/>
          <a:srcRect/>
          <a:stretch>
            <a:fillRect/>
          </a:stretch>
        </p:blipFill>
        <p:spPr bwMode="auto">
          <a:xfrm>
            <a:off x="0" y="5094313"/>
            <a:ext cx="1763688" cy="17636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552" y="1412776"/>
          <a:ext cx="8280921" cy="4615287"/>
        </p:xfrm>
        <a:graphic>
          <a:graphicData uri="http://schemas.openxmlformats.org/drawingml/2006/table">
            <a:tbl>
              <a:tblPr firstRow="1" bandRow="1">
                <a:tableStyleId>{5C22544A-7EE6-4342-B048-85BDC9FD1C3A}</a:tableStyleId>
              </a:tblPr>
              <a:tblGrid>
                <a:gridCol w="864096"/>
                <a:gridCol w="1483365"/>
                <a:gridCol w="1483365"/>
                <a:gridCol w="1483365"/>
                <a:gridCol w="1483365"/>
                <a:gridCol w="1483365"/>
              </a:tblGrid>
              <a:tr h="1329981">
                <a:tc>
                  <a:txBody>
                    <a:bodyPr/>
                    <a:lstStyle/>
                    <a:p>
                      <a:r>
                        <a:rPr lang="en-GB" sz="1600" dirty="0" smtClean="0">
                          <a:solidFill>
                            <a:schemeClr val="tx1"/>
                          </a:solidFill>
                        </a:rPr>
                        <a:t>Lesson date</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Topic/content covered</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What did I learn?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What do</a:t>
                      </a:r>
                      <a:r>
                        <a:rPr lang="en-GB" sz="1600" baseline="0" dirty="0" smtClean="0">
                          <a:solidFill>
                            <a:schemeClr val="tx1"/>
                          </a:solidFill>
                        </a:rPr>
                        <a:t> I not understand?</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Where can I find</a:t>
                      </a:r>
                      <a:r>
                        <a:rPr lang="en-GB" sz="1600" baseline="0" dirty="0" smtClean="0">
                          <a:solidFill>
                            <a:schemeClr val="tx1"/>
                          </a:solidFill>
                        </a:rPr>
                        <a:t> these answers?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What extra</a:t>
                      </a:r>
                      <a:r>
                        <a:rPr lang="en-GB" sz="1600" baseline="0" dirty="0" smtClean="0">
                          <a:solidFill>
                            <a:schemeClr val="tx1"/>
                          </a:solidFill>
                        </a:rPr>
                        <a:t> learning on the topic can I do?</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551">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539552" y="404664"/>
            <a:ext cx="6912768" cy="477054"/>
          </a:xfrm>
          <a:prstGeom prst="rect">
            <a:avLst/>
          </a:prstGeom>
          <a:noFill/>
        </p:spPr>
        <p:txBody>
          <a:bodyPr wrap="square" rtlCol="0">
            <a:spAutoFit/>
          </a:bodyPr>
          <a:lstStyle/>
          <a:p>
            <a:r>
              <a:rPr lang="en-GB" sz="2500" b="1" dirty="0" smtClean="0"/>
              <a:t>Example 1</a:t>
            </a:r>
            <a:endParaRPr lang="en-GB" sz="25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43606" y="1844823"/>
          <a:ext cx="7776868" cy="4297680"/>
        </p:xfrm>
        <a:graphic>
          <a:graphicData uri="http://schemas.openxmlformats.org/drawingml/2006/table">
            <a:tbl>
              <a:tblPr firstRow="1" bandRow="1">
                <a:tableStyleId>{5C22544A-7EE6-4342-B048-85BDC9FD1C3A}</a:tableStyleId>
              </a:tblPr>
              <a:tblGrid>
                <a:gridCol w="720082"/>
                <a:gridCol w="1176131"/>
                <a:gridCol w="1176131"/>
                <a:gridCol w="1176131"/>
                <a:gridCol w="1176131"/>
                <a:gridCol w="1176131"/>
                <a:gridCol w="1176131"/>
              </a:tblGrid>
              <a:tr h="352048">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p>
                    <a:p>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7796">
                <a:tc>
                  <a:txBody>
                    <a:bodyPr/>
                    <a:lstStyle/>
                    <a:p>
                      <a:r>
                        <a:rPr lang="en-GB" dirty="0" smtClean="0">
                          <a:solidFill>
                            <a:schemeClr val="tx1"/>
                          </a:solidFill>
                        </a:rPr>
                        <a:t>AO1</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7796">
                <a:tc>
                  <a:txBody>
                    <a:bodyPr/>
                    <a:lstStyle/>
                    <a:p>
                      <a:r>
                        <a:rPr lang="en-GB" dirty="0" smtClean="0">
                          <a:solidFill>
                            <a:schemeClr val="tx1"/>
                          </a:solidFill>
                        </a:rPr>
                        <a:t>AO2</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7796">
                <a:tc>
                  <a:txBody>
                    <a:bodyPr/>
                    <a:lstStyle/>
                    <a:p>
                      <a:r>
                        <a:rPr lang="en-GB" dirty="0" smtClean="0">
                          <a:solidFill>
                            <a:schemeClr val="tx1"/>
                          </a:solidFill>
                        </a:rPr>
                        <a:t>AO3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7796">
                <a:tc>
                  <a:txBody>
                    <a:bodyPr/>
                    <a:lstStyle/>
                    <a:p>
                      <a:r>
                        <a:rPr lang="en-GB" dirty="0" smtClean="0">
                          <a:solidFill>
                            <a:schemeClr val="tx1"/>
                          </a:solidFill>
                        </a:rPr>
                        <a:t>AO4</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nvGraphicFramePr>
        <p:xfrm>
          <a:off x="251520" y="2492896"/>
          <a:ext cx="804517" cy="3672408"/>
        </p:xfrm>
        <a:graphic>
          <a:graphicData uri="http://schemas.openxmlformats.org/drawingml/2006/table">
            <a:tbl>
              <a:tblPr/>
              <a:tblGrid>
                <a:gridCol w="804517"/>
              </a:tblGrid>
              <a:tr h="3672408">
                <a:tc>
                  <a:txBody>
                    <a:bodyPr/>
                    <a:lstStyle/>
                    <a:p>
                      <a:r>
                        <a:rPr lang="en-GB" sz="1600" dirty="0" smtClean="0"/>
                        <a:t>Outline of the key</a:t>
                      </a:r>
                      <a:r>
                        <a:rPr lang="en-GB" sz="1600" baseline="0" dirty="0" smtClean="0"/>
                        <a:t> points of the assessment objectives and how you fulfil them in each lesson</a:t>
                      </a:r>
                      <a:endParaRPr lang="en-GB" sz="1600" dirty="0"/>
                    </a:p>
                  </a:txBody>
                  <a:tcPr vert="vert">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extBox 5"/>
          <p:cNvSpPr txBox="1"/>
          <p:nvPr/>
        </p:nvSpPr>
        <p:spPr>
          <a:xfrm>
            <a:off x="611560" y="476672"/>
            <a:ext cx="3096344" cy="477054"/>
          </a:xfrm>
          <a:prstGeom prst="rect">
            <a:avLst/>
          </a:prstGeom>
          <a:noFill/>
        </p:spPr>
        <p:txBody>
          <a:bodyPr wrap="square" rtlCol="0">
            <a:spAutoFit/>
          </a:bodyPr>
          <a:lstStyle/>
          <a:p>
            <a:r>
              <a:rPr lang="en-GB" sz="2500" b="1" dirty="0" smtClean="0"/>
              <a:t>Example 2</a:t>
            </a:r>
            <a:endParaRPr lang="en-GB" sz="25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900113" y="1341438"/>
            <a:ext cx="6335712" cy="1616075"/>
          </a:xfrm>
          <a:prstGeom prst="rect">
            <a:avLst/>
          </a:prstGeom>
          <a:noFill/>
          <a:ln w="9525">
            <a:noFill/>
            <a:miter lim="800000"/>
            <a:headEnd/>
            <a:tailEnd/>
          </a:ln>
        </p:spPr>
        <p:txBody>
          <a:bodyPr>
            <a:spAutoFit/>
          </a:bodyPr>
          <a:lstStyle/>
          <a:p>
            <a:r>
              <a:rPr lang="en-US" sz="2500" b="1" i="1">
                <a:latin typeface="Calibri" pitchFamily="34" charset="0"/>
              </a:rPr>
              <a:t> ‘As teachers, we are entrusted with people’s lives. They are our responsibility and our legacy’</a:t>
            </a:r>
            <a:endParaRPr lang="en-GB" sz="2500">
              <a:latin typeface="Calibri" pitchFamily="34" charset="0"/>
            </a:endParaRPr>
          </a:p>
          <a:p>
            <a:r>
              <a:rPr lang="en-US" sz="2500" b="1" i="1">
                <a:latin typeface="Calibri" pitchFamily="34" charset="0"/>
              </a:rPr>
              <a:t> Carol Dweck</a:t>
            </a:r>
            <a:endParaRPr lang="en-GB" sz="2500">
              <a:latin typeface="Calibri" pitchFamily="34" charset="0"/>
            </a:endParaRPr>
          </a:p>
        </p:txBody>
      </p:sp>
      <p:pic>
        <p:nvPicPr>
          <p:cNvPr id="3075" name="Picture 4" descr="CarolDweck2"/>
          <p:cNvPicPr>
            <a:picLocks noChangeAspect="1" noChangeArrowheads="1"/>
          </p:cNvPicPr>
          <p:nvPr/>
        </p:nvPicPr>
        <p:blipFill>
          <a:blip r:embed="rId2" cstate="print"/>
          <a:srcRect/>
          <a:stretch>
            <a:fillRect/>
          </a:stretch>
        </p:blipFill>
        <p:spPr bwMode="auto">
          <a:xfrm>
            <a:off x="3995738" y="2420938"/>
            <a:ext cx="33147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icnetwork.co.uk/upl/nejournal/aug2009/0/2/sats-exams-919869121.jpg"/>
          <p:cNvPicPr>
            <a:picLocks noChangeAspect="1" noChangeArrowheads="1"/>
          </p:cNvPicPr>
          <p:nvPr/>
        </p:nvPicPr>
        <p:blipFill>
          <a:blip r:embed="rId2" cstate="print"/>
          <a:srcRect/>
          <a:stretch>
            <a:fillRect/>
          </a:stretch>
        </p:blipFill>
        <p:spPr bwMode="auto">
          <a:xfrm>
            <a:off x="1403648" y="1412776"/>
            <a:ext cx="6392581" cy="38911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088" y="404813"/>
            <a:ext cx="7705725" cy="6248400"/>
          </a:xfrm>
          <a:prstGeom prst="rect">
            <a:avLst/>
          </a:prstGeom>
          <a:noFill/>
        </p:spPr>
        <p:txBody>
          <a:bodyPr>
            <a:spAutoFit/>
          </a:bodyPr>
          <a:lstStyle/>
          <a:p>
            <a:pPr>
              <a:defRPr/>
            </a:pPr>
            <a:r>
              <a:rPr lang="en-GB" sz="3000" b="1" u="sng" dirty="0">
                <a:latin typeface="+mj-lt"/>
              </a:rPr>
              <a:t>In brief…</a:t>
            </a:r>
          </a:p>
          <a:p>
            <a:pPr>
              <a:defRPr/>
            </a:pPr>
            <a:endParaRPr lang="en-GB" sz="2000" dirty="0">
              <a:latin typeface="+mj-lt"/>
            </a:endParaRPr>
          </a:p>
          <a:p>
            <a:pPr>
              <a:buFont typeface="Arial" pitchFamily="34" charset="0"/>
              <a:buChar char="•"/>
              <a:defRPr/>
            </a:pPr>
            <a:r>
              <a:rPr lang="en-GB" sz="2500" dirty="0" err="1">
                <a:latin typeface="+mj-lt"/>
              </a:rPr>
              <a:t>Dweck</a:t>
            </a:r>
            <a:r>
              <a:rPr lang="en-GB" sz="2500" dirty="0">
                <a:latin typeface="+mj-lt"/>
              </a:rPr>
              <a:t> suggests shifting how we view ability</a:t>
            </a:r>
          </a:p>
          <a:p>
            <a:pPr>
              <a:defRPr/>
            </a:pPr>
            <a:endParaRPr lang="en-GB" sz="2500" dirty="0">
              <a:latin typeface="+mj-lt"/>
            </a:endParaRPr>
          </a:p>
          <a:p>
            <a:pPr>
              <a:buFont typeface="Arial" pitchFamily="34" charset="0"/>
              <a:buChar char="•"/>
              <a:defRPr/>
            </a:pPr>
            <a:r>
              <a:rPr lang="en-GB" sz="2500" dirty="0">
                <a:latin typeface="+mj-lt"/>
              </a:rPr>
              <a:t>She suggests moving away from seeing ability as something natural or innate</a:t>
            </a:r>
          </a:p>
          <a:p>
            <a:pPr>
              <a:defRPr/>
            </a:pPr>
            <a:endParaRPr lang="en-GB" sz="2500" dirty="0">
              <a:latin typeface="+mj-lt"/>
            </a:endParaRPr>
          </a:p>
          <a:p>
            <a:pPr>
              <a:buFont typeface="Arial" pitchFamily="34" charset="0"/>
              <a:buChar char="•"/>
              <a:defRPr/>
            </a:pPr>
            <a:r>
              <a:rPr lang="en-GB" sz="2500" dirty="0">
                <a:latin typeface="+mj-lt"/>
              </a:rPr>
              <a:t>Suggests it is harmful to label children as ‘bright’, ‘clever’, ‘genius’ etc</a:t>
            </a:r>
          </a:p>
          <a:p>
            <a:pPr>
              <a:defRPr/>
            </a:pPr>
            <a:endParaRPr lang="en-GB" sz="2500" dirty="0">
              <a:latin typeface="+mj-lt"/>
            </a:endParaRPr>
          </a:p>
          <a:p>
            <a:pPr>
              <a:buFont typeface="Arial" pitchFamily="34" charset="0"/>
              <a:buChar char="•"/>
              <a:defRPr/>
            </a:pPr>
            <a:r>
              <a:rPr lang="en-GB" sz="2500" dirty="0">
                <a:latin typeface="+mj-lt"/>
              </a:rPr>
              <a:t>By not emphasising effort, </a:t>
            </a:r>
            <a:r>
              <a:rPr lang="en-GB" sz="2500" dirty="0" err="1">
                <a:latin typeface="+mj-lt"/>
              </a:rPr>
              <a:t>Dweck</a:t>
            </a:r>
            <a:r>
              <a:rPr lang="en-GB" sz="2500">
                <a:latin typeface="+mj-lt"/>
              </a:rPr>
              <a:t> says this </a:t>
            </a:r>
            <a:r>
              <a:rPr lang="en-GB" sz="2500" dirty="0">
                <a:latin typeface="+mj-lt"/>
              </a:rPr>
              <a:t>leads students to avoid challenge or situations where their ‘ability’  could be questioned.</a:t>
            </a:r>
          </a:p>
          <a:p>
            <a:pPr>
              <a:defRPr/>
            </a:pPr>
            <a:endParaRPr lang="en-GB" sz="2500" dirty="0">
              <a:latin typeface="+mj-lt"/>
            </a:endParaRPr>
          </a:p>
          <a:p>
            <a:pPr>
              <a:buFont typeface="Arial" pitchFamily="34" charset="0"/>
              <a:buChar char="•"/>
              <a:defRPr/>
            </a:pPr>
            <a:r>
              <a:rPr lang="en-GB" sz="2500" dirty="0">
                <a:latin typeface="+mj-lt"/>
              </a:rPr>
              <a:t>She says that what matters in achieving our goals is not just ability but rather what mindset we adopt.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1227060"/>
          <p:cNvPicPr>
            <a:picLocks noChangeAspect="1" noChangeArrowheads="1"/>
          </p:cNvPicPr>
          <p:nvPr/>
        </p:nvPicPr>
        <p:blipFill>
          <a:blip r:embed="rId2" cstate="print"/>
          <a:srcRect/>
          <a:stretch>
            <a:fillRect/>
          </a:stretch>
        </p:blipFill>
        <p:spPr bwMode="auto">
          <a:xfrm>
            <a:off x="0" y="0"/>
            <a:ext cx="5281613" cy="6858000"/>
          </a:xfrm>
          <a:prstGeom prst="rect">
            <a:avLst/>
          </a:prstGeom>
          <a:noFill/>
          <a:ln w="9525">
            <a:noFill/>
            <a:miter lim="800000"/>
            <a:headEnd/>
            <a:tailEnd/>
          </a:ln>
        </p:spPr>
      </p:pic>
      <p:sp>
        <p:nvSpPr>
          <p:cNvPr id="5123" name="TextBox 2"/>
          <p:cNvSpPr txBox="1">
            <a:spLocks noChangeArrowheads="1"/>
          </p:cNvSpPr>
          <p:nvPr/>
        </p:nvSpPr>
        <p:spPr bwMode="auto">
          <a:xfrm>
            <a:off x="5364163" y="3411538"/>
            <a:ext cx="3455987" cy="3446462"/>
          </a:xfrm>
          <a:prstGeom prst="rect">
            <a:avLst/>
          </a:prstGeom>
          <a:noFill/>
          <a:ln w="9525">
            <a:noFill/>
            <a:miter lim="800000"/>
            <a:headEnd/>
            <a:tailEnd/>
          </a:ln>
        </p:spPr>
        <p:txBody>
          <a:bodyPr>
            <a:spAutoFit/>
          </a:bodyPr>
          <a:lstStyle/>
          <a:p>
            <a:r>
              <a:rPr lang="en-GB" sz="2000" b="1">
                <a:latin typeface="Calibri" pitchFamily="34" charset="0"/>
              </a:rPr>
              <a:t>Growth Mindset people tend to :</a:t>
            </a:r>
          </a:p>
          <a:p>
            <a:endParaRPr lang="en-GB" sz="2000" b="1">
              <a:latin typeface="Calibri" pitchFamily="34" charset="0"/>
            </a:endParaRPr>
          </a:p>
          <a:p>
            <a:pPr>
              <a:buFontTx/>
              <a:buChar char="•"/>
            </a:pPr>
            <a:r>
              <a:rPr lang="en-GB" sz="2000">
                <a:latin typeface="Calibri" pitchFamily="34" charset="0"/>
              </a:rPr>
              <a:t>Embrace challenges</a:t>
            </a:r>
          </a:p>
          <a:p>
            <a:pPr>
              <a:buFontTx/>
              <a:buChar char="•"/>
            </a:pPr>
            <a:r>
              <a:rPr lang="en-GB" sz="2000">
                <a:latin typeface="Calibri" pitchFamily="34" charset="0"/>
              </a:rPr>
              <a:t>Have greater perseverance</a:t>
            </a:r>
          </a:p>
          <a:p>
            <a:pPr>
              <a:buFontTx/>
              <a:buChar char="•"/>
            </a:pPr>
            <a:r>
              <a:rPr lang="en-GB" sz="2000">
                <a:latin typeface="Calibri" pitchFamily="34" charset="0"/>
              </a:rPr>
              <a:t>See effort as the path to success</a:t>
            </a:r>
          </a:p>
          <a:p>
            <a:pPr>
              <a:buFontTx/>
              <a:buChar char="•"/>
            </a:pPr>
            <a:r>
              <a:rPr lang="en-GB" sz="2000">
                <a:latin typeface="Calibri" pitchFamily="34" charset="0"/>
              </a:rPr>
              <a:t>Learn from criticism</a:t>
            </a:r>
          </a:p>
          <a:p>
            <a:pPr>
              <a:buFontTx/>
              <a:buChar char="•"/>
            </a:pPr>
            <a:r>
              <a:rPr lang="en-GB" sz="2000">
                <a:latin typeface="Calibri" pitchFamily="34" charset="0"/>
              </a:rPr>
              <a:t>Be resilient to failure and setback</a:t>
            </a:r>
          </a:p>
          <a:p>
            <a:r>
              <a:rPr lang="en-GB" b="1">
                <a:latin typeface="Calibri" pitchFamily="34" charset="0"/>
              </a:rPr>
              <a:t> </a:t>
            </a:r>
          </a:p>
        </p:txBody>
      </p:sp>
      <p:sp>
        <p:nvSpPr>
          <p:cNvPr id="5124" name="TextBox 3"/>
          <p:cNvSpPr txBox="1">
            <a:spLocks noChangeArrowheads="1"/>
          </p:cNvSpPr>
          <p:nvPr/>
        </p:nvSpPr>
        <p:spPr bwMode="auto">
          <a:xfrm>
            <a:off x="5292725" y="188913"/>
            <a:ext cx="3382963" cy="3170237"/>
          </a:xfrm>
          <a:prstGeom prst="rect">
            <a:avLst/>
          </a:prstGeom>
          <a:noFill/>
          <a:ln w="9525">
            <a:noFill/>
            <a:miter lim="800000"/>
            <a:headEnd/>
            <a:tailEnd/>
          </a:ln>
        </p:spPr>
        <p:txBody>
          <a:bodyPr>
            <a:spAutoFit/>
          </a:bodyPr>
          <a:lstStyle/>
          <a:p>
            <a:r>
              <a:rPr lang="en-GB" sz="2000" b="1">
                <a:latin typeface="Calibri" pitchFamily="34" charset="0"/>
              </a:rPr>
              <a:t>Fixed Mindset people tend to:</a:t>
            </a:r>
          </a:p>
          <a:p>
            <a:endParaRPr lang="en-GB" sz="2000" b="1">
              <a:latin typeface="Calibri" pitchFamily="34" charset="0"/>
            </a:endParaRPr>
          </a:p>
          <a:p>
            <a:pPr>
              <a:buFontTx/>
              <a:buChar char="•"/>
            </a:pPr>
            <a:r>
              <a:rPr lang="en-GB" sz="2000">
                <a:latin typeface="Calibri" pitchFamily="34" charset="0"/>
              </a:rPr>
              <a:t>Avoid challenges</a:t>
            </a:r>
          </a:p>
          <a:p>
            <a:pPr>
              <a:buFontTx/>
              <a:buChar char="•"/>
            </a:pPr>
            <a:r>
              <a:rPr lang="en-GB" sz="2000">
                <a:latin typeface="Calibri" pitchFamily="34" charset="0"/>
              </a:rPr>
              <a:t>Give up easily</a:t>
            </a:r>
          </a:p>
          <a:p>
            <a:pPr>
              <a:buFontTx/>
              <a:buChar char="•"/>
            </a:pPr>
            <a:r>
              <a:rPr lang="en-GB" sz="2000">
                <a:latin typeface="Calibri" pitchFamily="34" charset="0"/>
              </a:rPr>
              <a:t>See effort as fruitless or a sign of weakness/lack of talent</a:t>
            </a:r>
          </a:p>
          <a:p>
            <a:pPr>
              <a:buFontTx/>
              <a:buChar char="•"/>
            </a:pPr>
            <a:r>
              <a:rPr lang="en-GB" sz="2000">
                <a:latin typeface="Calibri" pitchFamily="34" charset="0"/>
              </a:rPr>
              <a:t>Respond negatively to or ignore criticism</a:t>
            </a:r>
          </a:p>
          <a:p>
            <a:pPr>
              <a:buFontTx/>
              <a:buChar char="•"/>
            </a:pPr>
            <a:r>
              <a:rPr lang="en-GB" sz="2000">
                <a:latin typeface="Calibri" pitchFamily="34" charset="0"/>
              </a:rPr>
              <a:t>Shatter when they fail or face set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572000" y="1628775"/>
            <a:ext cx="4248150" cy="4432300"/>
          </a:xfrm>
          <a:prstGeom prst="rect">
            <a:avLst/>
          </a:prstGeom>
          <a:noFill/>
          <a:ln w="9525">
            <a:noFill/>
            <a:miter lim="800000"/>
            <a:headEnd/>
            <a:tailEnd/>
          </a:ln>
        </p:spPr>
        <p:txBody>
          <a:bodyPr>
            <a:spAutoFit/>
          </a:bodyPr>
          <a:lstStyle/>
          <a:p>
            <a:r>
              <a:rPr lang="en-GB" sz="2200" b="1">
                <a:latin typeface="Calibri" pitchFamily="34" charset="0"/>
              </a:rPr>
              <a:t>Implications for life –</a:t>
            </a:r>
          </a:p>
          <a:p>
            <a:endParaRPr lang="en-GB" sz="2200" b="1">
              <a:latin typeface="Calibri" pitchFamily="34" charset="0"/>
            </a:endParaRPr>
          </a:p>
          <a:p>
            <a:pPr>
              <a:buFontTx/>
              <a:buChar char="•"/>
            </a:pPr>
            <a:r>
              <a:rPr lang="en-GB" sz="2200">
                <a:latin typeface="Calibri" pitchFamily="34" charset="0"/>
              </a:rPr>
              <a:t>Students will understand the need for increased effort at university and beyond.</a:t>
            </a:r>
          </a:p>
          <a:p>
            <a:pPr>
              <a:buFontTx/>
              <a:buChar char="•"/>
            </a:pPr>
            <a:r>
              <a:rPr lang="en-GB" sz="2200">
                <a:latin typeface="Calibri" pitchFamily="34" charset="0"/>
              </a:rPr>
              <a:t>Students grow into adults who are willing to take risks and face challenges in their work and life.</a:t>
            </a:r>
          </a:p>
          <a:p>
            <a:pPr>
              <a:buFontTx/>
              <a:buChar char="•"/>
            </a:pPr>
            <a:r>
              <a:rPr lang="en-GB" sz="2200">
                <a:latin typeface="Calibri" pitchFamily="34" charset="0"/>
              </a:rPr>
              <a:t>Students become better at coping with feelings of failure, inadequacy and rejection in academia, careers and relationships. </a:t>
            </a:r>
          </a:p>
          <a:p>
            <a:endParaRPr lang="en-GB">
              <a:latin typeface="Calibri" pitchFamily="34" charset="0"/>
            </a:endParaRPr>
          </a:p>
        </p:txBody>
      </p:sp>
      <p:sp>
        <p:nvSpPr>
          <p:cNvPr id="9228" name="Text Box 12"/>
          <p:cNvSpPr txBox="1">
            <a:spLocks noChangeArrowheads="1"/>
          </p:cNvSpPr>
          <p:nvPr/>
        </p:nvSpPr>
        <p:spPr bwMode="auto">
          <a:xfrm>
            <a:off x="1979613" y="404813"/>
            <a:ext cx="5113337" cy="1006475"/>
          </a:xfrm>
          <a:prstGeom prst="rect">
            <a:avLst/>
          </a:prstGeom>
          <a:noFill/>
          <a:ln w="9525">
            <a:noFill/>
            <a:miter lim="800000"/>
            <a:headEnd/>
            <a:tailEnd/>
          </a:ln>
          <a:effectLst/>
        </p:spPr>
        <p:txBody>
          <a:bodyPr>
            <a:spAutoFit/>
          </a:bodyPr>
          <a:lstStyle/>
          <a:p>
            <a:pPr algn="ctr">
              <a:spcBef>
                <a:spcPct val="50000"/>
              </a:spcBef>
              <a:defRPr/>
            </a:pPr>
            <a:r>
              <a:rPr lang="en-GB" sz="3000" b="1" dirty="0">
                <a:effectLst>
                  <a:outerShdw blurRad="38100" dist="38100" dir="2700000" algn="tl">
                    <a:srgbClr val="C0C0C0"/>
                  </a:outerShdw>
                </a:effectLst>
              </a:rPr>
              <a:t>Growth Mindset is for life not just for </a:t>
            </a:r>
            <a:r>
              <a:rPr lang="en-GB" sz="3000" b="1" dirty="0" smtClean="0">
                <a:effectLst>
                  <a:outerShdw blurRad="38100" dist="38100" dir="2700000" algn="tl">
                    <a:srgbClr val="C0C0C0"/>
                  </a:outerShdw>
                </a:effectLst>
              </a:rPr>
              <a:t>school…..</a:t>
            </a:r>
            <a:endParaRPr lang="en-GB" sz="3000" b="1" dirty="0">
              <a:effectLst>
                <a:outerShdw blurRad="38100" dist="38100" dir="2700000" algn="tl">
                  <a:srgbClr val="C0C0C0"/>
                </a:outerShdw>
              </a:effectLst>
            </a:endParaRPr>
          </a:p>
        </p:txBody>
      </p:sp>
      <p:sp>
        <p:nvSpPr>
          <p:cNvPr id="9229" name="TextBox 1"/>
          <p:cNvSpPr txBox="1">
            <a:spLocks noChangeArrowheads="1"/>
          </p:cNvSpPr>
          <p:nvPr/>
        </p:nvSpPr>
        <p:spPr bwMode="auto">
          <a:xfrm>
            <a:off x="250825" y="1628775"/>
            <a:ext cx="4032250" cy="4108450"/>
          </a:xfrm>
          <a:prstGeom prst="rect">
            <a:avLst/>
          </a:prstGeom>
          <a:noFill/>
          <a:ln w="9525">
            <a:noFill/>
            <a:miter lim="800000"/>
            <a:headEnd/>
            <a:tailEnd/>
          </a:ln>
        </p:spPr>
        <p:txBody>
          <a:bodyPr>
            <a:spAutoFit/>
          </a:bodyPr>
          <a:lstStyle/>
          <a:p>
            <a:r>
              <a:rPr lang="en-GB" sz="2200" b="1">
                <a:latin typeface="Calibri" pitchFamily="34" charset="0"/>
              </a:rPr>
              <a:t>Implications for school –</a:t>
            </a:r>
          </a:p>
          <a:p>
            <a:endParaRPr lang="en-GB" sz="2200">
              <a:latin typeface="Calibri" pitchFamily="34" charset="0"/>
            </a:endParaRPr>
          </a:p>
          <a:p>
            <a:pPr>
              <a:buFontTx/>
              <a:buChar char="•"/>
            </a:pPr>
            <a:r>
              <a:rPr lang="en-GB" sz="2200">
                <a:latin typeface="Calibri" pitchFamily="34" charset="0"/>
              </a:rPr>
              <a:t>Students increasing effort they put into work.</a:t>
            </a:r>
          </a:p>
          <a:p>
            <a:pPr>
              <a:buFontTx/>
              <a:buChar char="•"/>
            </a:pPr>
            <a:r>
              <a:rPr lang="en-GB" sz="2200">
                <a:latin typeface="Calibri" pitchFamily="34" charset="0"/>
              </a:rPr>
              <a:t>Students start to enjoy the challenge and process of learning rather than just see the grade as the only goal.</a:t>
            </a:r>
          </a:p>
          <a:p>
            <a:pPr>
              <a:buFontTx/>
              <a:buChar char="•"/>
            </a:pPr>
            <a:r>
              <a:rPr lang="en-GB" sz="2200">
                <a:latin typeface="Calibri" pitchFamily="34" charset="0"/>
              </a:rPr>
              <a:t>Students learn to cope with setbacks and feelings of being ‘less clever’ and stress.</a:t>
            </a:r>
          </a:p>
          <a:p>
            <a:endParaRPr lang="en-GB" sz="19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fade">
                                      <p:cBhvr>
                                        <p:cTn id="7" dur="20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27088" y="404813"/>
            <a:ext cx="6985000" cy="473075"/>
          </a:xfrm>
          <a:prstGeom prst="rect">
            <a:avLst/>
          </a:prstGeom>
          <a:noFill/>
          <a:ln w="9525">
            <a:noFill/>
            <a:miter lim="800000"/>
            <a:headEnd/>
            <a:tailEnd/>
          </a:ln>
        </p:spPr>
        <p:txBody>
          <a:bodyPr>
            <a:spAutoFit/>
          </a:bodyPr>
          <a:lstStyle/>
          <a:p>
            <a:pPr>
              <a:spcBef>
                <a:spcPct val="50000"/>
              </a:spcBef>
            </a:pPr>
            <a:r>
              <a:rPr lang="en-GB" sz="2500" b="1"/>
              <a:t>Real student examples…</a:t>
            </a:r>
          </a:p>
        </p:txBody>
      </p:sp>
      <p:sp>
        <p:nvSpPr>
          <p:cNvPr id="23557" name="Text Box 5"/>
          <p:cNvSpPr txBox="1">
            <a:spLocks noChangeArrowheads="1"/>
          </p:cNvSpPr>
          <p:nvPr/>
        </p:nvSpPr>
        <p:spPr bwMode="auto">
          <a:xfrm>
            <a:off x="395288" y="1268413"/>
            <a:ext cx="4032250" cy="4710112"/>
          </a:xfrm>
          <a:prstGeom prst="rect">
            <a:avLst/>
          </a:prstGeom>
          <a:noFill/>
          <a:ln w="9525">
            <a:noFill/>
            <a:miter lim="800000"/>
            <a:headEnd/>
            <a:tailEnd/>
          </a:ln>
          <a:effectLst/>
        </p:spPr>
        <p:txBody>
          <a:bodyPr>
            <a:spAutoFit/>
          </a:bodyPr>
          <a:lstStyle/>
          <a:p>
            <a:pPr>
              <a:spcBef>
                <a:spcPct val="50000"/>
              </a:spcBef>
              <a:defRPr/>
            </a:pPr>
            <a:r>
              <a:rPr lang="en-GB" sz="2000" b="1" dirty="0">
                <a:latin typeface="+mj-lt"/>
              </a:rPr>
              <a:t>Year 13 girl</a:t>
            </a:r>
          </a:p>
          <a:p>
            <a:pPr>
              <a:spcBef>
                <a:spcPct val="50000"/>
              </a:spcBef>
              <a:defRPr/>
            </a:pPr>
            <a:r>
              <a:rPr lang="en-GB" sz="2000" dirty="0">
                <a:latin typeface="+mj-lt"/>
              </a:rPr>
              <a:t>Had always been told she was a natural academic. Had always been praised for her high grades. One teacher had even told her it would be a crime if she did not get in to Oxford.</a:t>
            </a:r>
          </a:p>
          <a:p>
            <a:pPr>
              <a:spcBef>
                <a:spcPct val="50000"/>
              </a:spcBef>
              <a:defRPr/>
            </a:pPr>
            <a:r>
              <a:rPr lang="en-GB" sz="2000" dirty="0">
                <a:latin typeface="+mj-lt"/>
              </a:rPr>
              <a:t>Oxford rejected her. She performed poorly in some AS and A2 modules. She blamed the Oxford admissions. She said she obviously suffered from exam phobia. She would fuss and get herself wound up over any exam or essay.</a:t>
            </a:r>
          </a:p>
        </p:txBody>
      </p:sp>
      <p:sp>
        <p:nvSpPr>
          <p:cNvPr id="23558" name="Text Box 6"/>
          <p:cNvSpPr txBox="1">
            <a:spLocks noChangeArrowheads="1"/>
          </p:cNvSpPr>
          <p:nvPr/>
        </p:nvSpPr>
        <p:spPr bwMode="auto">
          <a:xfrm>
            <a:off x="4787900" y="1196975"/>
            <a:ext cx="4032250" cy="5324475"/>
          </a:xfrm>
          <a:prstGeom prst="rect">
            <a:avLst/>
          </a:prstGeom>
          <a:noFill/>
          <a:ln w="9525">
            <a:noFill/>
            <a:miter lim="800000"/>
            <a:headEnd/>
            <a:tailEnd/>
          </a:ln>
          <a:effectLst/>
        </p:spPr>
        <p:txBody>
          <a:bodyPr>
            <a:spAutoFit/>
          </a:bodyPr>
          <a:lstStyle/>
          <a:p>
            <a:pPr>
              <a:spcBef>
                <a:spcPct val="50000"/>
              </a:spcBef>
              <a:defRPr/>
            </a:pPr>
            <a:r>
              <a:rPr lang="en-GB" sz="2000" b="1" dirty="0">
                <a:latin typeface="+mj-lt"/>
              </a:rPr>
              <a:t>Year 7 boy</a:t>
            </a:r>
          </a:p>
          <a:p>
            <a:pPr>
              <a:spcBef>
                <a:spcPct val="50000"/>
              </a:spcBef>
              <a:defRPr/>
            </a:pPr>
            <a:r>
              <a:rPr lang="en-GB" sz="2000" dirty="0">
                <a:latin typeface="+mj-lt"/>
              </a:rPr>
              <a:t>Had got into </a:t>
            </a:r>
            <a:r>
              <a:rPr lang="en-GB" sz="2000" dirty="0" err="1">
                <a:latin typeface="+mj-lt"/>
              </a:rPr>
              <a:t>Owen’s</a:t>
            </a:r>
            <a:r>
              <a:rPr lang="en-GB" sz="2000" dirty="0">
                <a:latin typeface="+mj-lt"/>
              </a:rPr>
              <a:t> via the exam. Had been top of his class at primary school. His teachers always told him he was bright and clever. His parents reinforced this praise whenever he got good marks.</a:t>
            </a:r>
          </a:p>
          <a:p>
            <a:pPr>
              <a:spcBef>
                <a:spcPct val="50000"/>
              </a:spcBef>
              <a:defRPr/>
            </a:pPr>
            <a:r>
              <a:rPr lang="en-GB" sz="2000" dirty="0">
                <a:latin typeface="+mj-lt"/>
              </a:rPr>
              <a:t>At </a:t>
            </a:r>
            <a:r>
              <a:rPr lang="en-GB" sz="2000" dirty="0" err="1">
                <a:latin typeface="+mj-lt"/>
              </a:rPr>
              <a:t>Owen’s</a:t>
            </a:r>
            <a:r>
              <a:rPr lang="en-GB" sz="2000" dirty="0">
                <a:latin typeface="+mj-lt"/>
              </a:rPr>
              <a:t> he was placed in a teaching group with many students who had done equally well previously. He often shied away from putting his hand up, and would shun challenging tasks. He would dismiss feedback on how to improve his written work. He began to seem disengaged in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3557"/>
                                        </p:tgtEl>
                                      </p:cBhvr>
                                    </p:animEffect>
                                    <p:set>
                                      <p:cBhvr>
                                        <p:cTn id="12" dur="1" fill="hold">
                                          <p:stCondLst>
                                            <p:cond delay="1999"/>
                                          </p:stCondLst>
                                        </p:cTn>
                                        <p:tgtEl>
                                          <p:spTgt spid="235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fade">
                                      <p:cBhvr>
                                        <p:cTn id="17"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7" grpId="1"/>
      <p:bldP spid="235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2125</Words>
  <Application>Microsoft Office PowerPoint</Application>
  <PresentationFormat>On-screen Show (4:3)</PresentationFormat>
  <Paragraphs>240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What are you good at?</vt:lpstr>
      <vt:lpstr>Can you ever call someone ‘gifted’ or ‘talented’?</vt:lpstr>
      <vt:lpstr>Shifting Mindsets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Practical Strategies  for Growth Mindset in the Classroom</vt:lpstr>
      <vt:lpstr>Slide 18</vt:lpstr>
      <vt:lpstr>Practical Ideas </vt:lpstr>
      <vt:lpstr>Slide 20</vt:lpstr>
      <vt:lpstr>Slide 21</vt:lpstr>
      <vt:lpstr>Slide 22</vt:lpstr>
      <vt:lpstr>Using slightly difficult to  read fonts can be more useful  than just using standard ones.</vt:lpstr>
      <vt:lpstr>Slide 24</vt:lpstr>
      <vt:lpstr>Slide 25</vt:lpstr>
      <vt:lpstr>Slide 26</vt:lpstr>
      <vt:lpstr>Slide 27</vt:lpstr>
      <vt:lpstr>Slide 28</vt:lpstr>
      <vt:lpstr>Some examples of posters/slides for ‘The Thinking Classroom’</vt:lpstr>
      <vt:lpstr>CLARITY AND PRECISION</vt:lpstr>
      <vt:lpstr>ACCURACY</vt:lpstr>
      <vt:lpstr>FLEXIBILITY AND BREADTH</vt:lpstr>
      <vt:lpstr>Slide 33</vt:lpstr>
      <vt:lpstr>Slide 34</vt:lpstr>
      <vt:lpstr>Slide 35</vt:lpstr>
      <vt:lpstr>Slide 36</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ever call someone ‘gifted’ or ‘talented’?</dc:title>
  <dc:creator>macneill</dc:creator>
  <cp:lastModifiedBy>macneill</cp:lastModifiedBy>
  <cp:revision>4</cp:revision>
  <dcterms:created xsi:type="dcterms:W3CDTF">2013-02-12T11:50:24Z</dcterms:created>
  <dcterms:modified xsi:type="dcterms:W3CDTF">2013-02-12T12:16:50Z</dcterms:modified>
</cp:coreProperties>
</file>